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1"/>
  </p:sldMasterIdLst>
  <p:notesMasterIdLst>
    <p:notesMasterId r:id="rId21"/>
  </p:notesMasterIdLst>
  <p:handoutMasterIdLst>
    <p:handoutMasterId r:id="rId22"/>
  </p:handoutMasterIdLst>
  <p:sldIdLst>
    <p:sldId id="260" r:id="rId2"/>
    <p:sldId id="336" r:id="rId3"/>
    <p:sldId id="330" r:id="rId4"/>
    <p:sldId id="331" r:id="rId5"/>
    <p:sldId id="343" r:id="rId6"/>
    <p:sldId id="339" r:id="rId7"/>
    <p:sldId id="352" r:id="rId8"/>
    <p:sldId id="353" r:id="rId9"/>
    <p:sldId id="340" r:id="rId10"/>
    <p:sldId id="344" r:id="rId11"/>
    <p:sldId id="347" r:id="rId12"/>
    <p:sldId id="348" r:id="rId13"/>
    <p:sldId id="341" r:id="rId14"/>
    <p:sldId id="346" r:id="rId15"/>
    <p:sldId id="345" r:id="rId16"/>
    <p:sldId id="349" r:id="rId17"/>
    <p:sldId id="350" r:id="rId18"/>
    <p:sldId id="354" r:id="rId19"/>
    <p:sldId id="337" r:id="rId20"/>
  </p:sldIdLst>
  <p:sldSz cx="9144000" cy="6858000" type="screen4x3"/>
  <p:notesSz cx="6950075" cy="9236075"/>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CBD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8" autoAdjust="0"/>
  </p:normalViewPr>
  <p:slideViewPr>
    <p:cSldViewPr snapToGrid="0" snapToObjects="1">
      <p:cViewPr varScale="1">
        <p:scale>
          <a:sx n="89" d="100"/>
          <a:sy n="89" d="100"/>
        </p:scale>
        <p:origin x="108" y="318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81" tIns="46240" rIns="92481" bIns="46240" rtlCol="0"/>
          <a:lstStyle>
            <a:lvl1pPr algn="l">
              <a:defRPr sz="1200"/>
            </a:lvl1pPr>
          </a:lstStyle>
          <a:p>
            <a:endParaRPr lang="en-US" dirty="0"/>
          </a:p>
        </p:txBody>
      </p:sp>
      <p:sp>
        <p:nvSpPr>
          <p:cNvPr id="3" name="Date Placeholder 2"/>
          <p:cNvSpPr>
            <a:spLocks noGrp="1"/>
          </p:cNvSpPr>
          <p:nvPr>
            <p:ph type="dt" sz="quarter" idx="1"/>
          </p:nvPr>
        </p:nvSpPr>
        <p:spPr>
          <a:xfrm>
            <a:off x="3936768" y="1"/>
            <a:ext cx="3011699" cy="461804"/>
          </a:xfrm>
          <a:prstGeom prst="rect">
            <a:avLst/>
          </a:prstGeom>
        </p:spPr>
        <p:txBody>
          <a:bodyPr vert="horz" lIns="92481" tIns="46240" rIns="92481" bIns="46240" rtlCol="0"/>
          <a:lstStyle>
            <a:lvl1pPr algn="r">
              <a:defRPr sz="1200"/>
            </a:lvl1pPr>
          </a:lstStyle>
          <a:p>
            <a:fld id="{6E68390F-FD81-994C-9088-2F77F9CA5B09}" type="datetimeFigureOut">
              <a:rPr lang="en-US" smtClean="0"/>
              <a:pPr/>
              <a:t>5/27/2022</a:t>
            </a:fld>
            <a:endParaRPr lang="en-US" dirty="0"/>
          </a:p>
        </p:txBody>
      </p:sp>
      <p:sp>
        <p:nvSpPr>
          <p:cNvPr id="4" name="Footer Placeholder 3"/>
          <p:cNvSpPr>
            <a:spLocks noGrp="1"/>
          </p:cNvSpPr>
          <p:nvPr>
            <p:ph type="ftr" sz="quarter" idx="2"/>
          </p:nvPr>
        </p:nvSpPr>
        <p:spPr>
          <a:xfrm>
            <a:off x="1" y="8772669"/>
            <a:ext cx="3011699" cy="461804"/>
          </a:xfrm>
          <a:prstGeom prst="rect">
            <a:avLst/>
          </a:prstGeom>
        </p:spPr>
        <p:txBody>
          <a:bodyPr vert="horz" lIns="92481" tIns="46240" rIns="92481" bIns="462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1" tIns="46240" rIns="92481" bIns="46240" rtlCol="0" anchor="b"/>
          <a:lstStyle>
            <a:lvl1pPr algn="r">
              <a:defRPr sz="1200"/>
            </a:lvl1pPr>
          </a:lstStyle>
          <a:p>
            <a:fld id="{2822C705-CC3E-EE4E-A240-3985CE198681}" type="slidenum">
              <a:rPr lang="en-US" smtClean="0"/>
              <a:pPr/>
              <a:t>‹#›</a:t>
            </a:fld>
            <a:endParaRPr lang="en-US" dirty="0"/>
          </a:p>
        </p:txBody>
      </p:sp>
    </p:spTree>
    <p:extLst>
      <p:ext uri="{BB962C8B-B14F-4D97-AF65-F5344CB8AC3E}">
        <p14:creationId xmlns:p14="http://schemas.microsoft.com/office/powerpoint/2010/main" val="4228379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81" tIns="46240" rIns="92481" bIns="46240" rtlCol="0"/>
          <a:lstStyle>
            <a:lvl1pPr algn="l">
              <a:defRPr sz="1200"/>
            </a:lvl1pPr>
          </a:lstStyle>
          <a:p>
            <a:endParaRPr lang="en-US" dirty="0"/>
          </a:p>
        </p:txBody>
      </p:sp>
      <p:sp>
        <p:nvSpPr>
          <p:cNvPr id="3" name="Date Placeholder 2"/>
          <p:cNvSpPr>
            <a:spLocks noGrp="1"/>
          </p:cNvSpPr>
          <p:nvPr>
            <p:ph type="dt" idx="1"/>
          </p:nvPr>
        </p:nvSpPr>
        <p:spPr>
          <a:xfrm>
            <a:off x="3936768" y="1"/>
            <a:ext cx="3011699" cy="461804"/>
          </a:xfrm>
          <a:prstGeom prst="rect">
            <a:avLst/>
          </a:prstGeom>
        </p:spPr>
        <p:txBody>
          <a:bodyPr vert="horz" lIns="92481" tIns="46240" rIns="92481" bIns="46240" rtlCol="0"/>
          <a:lstStyle>
            <a:lvl1pPr algn="r">
              <a:defRPr sz="1200"/>
            </a:lvl1pPr>
          </a:lstStyle>
          <a:p>
            <a:fld id="{ED34B6E2-9913-3947-908F-182FC9EA72EA}" type="datetimeFigureOut">
              <a:rPr lang="en-US" smtClean="0"/>
              <a:pPr/>
              <a:t>5/27/2022</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1" tIns="46240" rIns="92481" bIns="46240"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81" tIns="46240" rIns="92481" bIns="462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81" tIns="46240" rIns="92481" bIns="462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1" tIns="46240" rIns="92481" bIns="46240" rtlCol="0" anchor="b"/>
          <a:lstStyle>
            <a:lvl1pPr algn="r">
              <a:defRPr sz="1200"/>
            </a:lvl1pPr>
          </a:lstStyle>
          <a:p>
            <a:fld id="{A3B81876-ED30-444F-9A2F-DC9D02FD9A63}" type="slidenum">
              <a:rPr lang="en-US" smtClean="0"/>
              <a:pPr/>
              <a:t>‹#›</a:t>
            </a:fld>
            <a:endParaRPr lang="en-US" dirty="0"/>
          </a:p>
        </p:txBody>
      </p:sp>
    </p:spTree>
    <p:extLst>
      <p:ext uri="{BB962C8B-B14F-4D97-AF65-F5344CB8AC3E}">
        <p14:creationId xmlns:p14="http://schemas.microsoft.com/office/powerpoint/2010/main" val="1713502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81876-ED30-444F-9A2F-DC9D02FD9A63}" type="slidenum">
              <a:rPr lang="en-US" smtClean="0"/>
              <a:pPr/>
              <a:t>0</a:t>
            </a:fld>
            <a:endParaRPr lang="en-US" dirty="0"/>
          </a:p>
        </p:txBody>
      </p:sp>
    </p:spTree>
    <p:extLst>
      <p:ext uri="{BB962C8B-B14F-4D97-AF65-F5344CB8AC3E}">
        <p14:creationId xmlns:p14="http://schemas.microsoft.com/office/powerpoint/2010/main" val="21293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81876-ED30-444F-9A2F-DC9D02FD9A63}" type="slidenum">
              <a:rPr lang="en-US" smtClean="0"/>
              <a:pPr/>
              <a:t>18</a:t>
            </a:fld>
            <a:endParaRPr lang="en-US" dirty="0"/>
          </a:p>
        </p:txBody>
      </p:sp>
    </p:spTree>
    <p:extLst>
      <p:ext uri="{BB962C8B-B14F-4D97-AF65-F5344CB8AC3E}">
        <p14:creationId xmlns:p14="http://schemas.microsoft.com/office/powerpoint/2010/main" val="376044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56441"/>
            <a:ext cx="7173206" cy="1470025"/>
          </a:xfrm>
        </p:spPr>
        <p:txBody>
          <a:bodyPr>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886200"/>
            <a:ext cx="7173206"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82396"/>
            <a:ext cx="2057400" cy="39437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04246"/>
            <a:ext cx="6019800" cy="47219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69489"/>
            <a:ext cx="8229600" cy="2933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5"/>
          <p:cNvSpPr>
            <a:spLocks noGrp="1"/>
          </p:cNvSpPr>
          <p:nvPr>
            <p:ph type="ftr" sz="quarter" idx="3"/>
          </p:nvPr>
        </p:nvSpPr>
        <p:spPr>
          <a:xfrm>
            <a:off x="3124200" y="624627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4"/>
          <p:cNvSpPr>
            <a:spLocks noGrp="1"/>
          </p:cNvSpPr>
          <p:nvPr>
            <p:ph type="sldNum" sz="quarter" idx="4"/>
          </p:nvPr>
        </p:nvSpPr>
        <p:spPr>
          <a:xfrm>
            <a:off x="6553200" y="62462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69489"/>
            <a:ext cx="4038600" cy="31566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69489"/>
            <a:ext cx="4038600" cy="31566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86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518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389869"/>
            <a:ext cx="4040188" cy="2736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32312" y="173518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389869"/>
            <a:ext cx="4041775" cy="2736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11"/>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4"/>
          <p:cNvSpPr>
            <a:spLocks noGrp="1"/>
          </p:cNvSpPr>
          <p:nvPr>
            <p:ph type="sldNum" sz="quarter" idx="12"/>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5"/>
          <p:cNvSpPr>
            <a:spLocks noGrp="1"/>
          </p:cNvSpPr>
          <p:nvPr>
            <p:ph type="ftr" sz="quarter" idx="3"/>
          </p:nvPr>
        </p:nvSpPr>
        <p:spPr>
          <a:xfrm>
            <a:off x="3124200" y="622934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4"/>
          <p:cNvSpPr>
            <a:spLocks noGrp="1"/>
          </p:cNvSpPr>
          <p:nvPr>
            <p:ph type="sldNum" sz="quarter" idx="4"/>
          </p:nvPr>
        </p:nvSpPr>
        <p:spPr>
          <a:xfrm>
            <a:off x="6553200" y="622934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16125"/>
            <a:ext cx="5111750" cy="41100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16125"/>
            <a:ext cx="3008313" cy="4110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54685"/>
            <a:ext cx="5486400" cy="30728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2648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969489"/>
            <a:ext cx="8229600" cy="3148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2378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8C1A-64A6-FD45-812B-3658D11C5189}" type="slidenum">
              <a:rPr lang="en-US" smtClean="0"/>
              <a:pPr/>
              <a:t>‹#›</a:t>
            </a:fld>
            <a:endParaRPr lang="en-US" dirty="0"/>
          </a:p>
        </p:txBody>
      </p:sp>
      <p:sp>
        <p:nvSpPr>
          <p:cNvPr id="6" name="Footer Placeholder 5"/>
          <p:cNvSpPr>
            <a:spLocks noGrp="1"/>
          </p:cNvSpPr>
          <p:nvPr>
            <p:ph type="ftr" sz="quarter" idx="3"/>
          </p:nvPr>
        </p:nvSpPr>
        <p:spPr>
          <a:xfrm>
            <a:off x="3124200" y="62378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3600" b="1" i="0" kern="1200">
          <a:solidFill>
            <a:srgbClr val="000000"/>
          </a:solidFill>
          <a:latin typeface="+mj-lt"/>
          <a:ea typeface="+mj-ea"/>
          <a:cs typeface="HelveticaNeueLT Std Blk Cn"/>
        </a:defRPr>
      </a:lvl1pPr>
    </p:titleStyle>
    <p:bodyStyle>
      <a:lvl1pPr marL="342900" indent="-342900" algn="l" defTabSz="457200" rtl="0" eaLnBrk="1" latinLnBrk="0" hangingPunct="1">
        <a:spcBef>
          <a:spcPct val="20000"/>
        </a:spcBef>
        <a:buFont typeface="Arial"/>
        <a:buChar char="•"/>
        <a:defRPr sz="3200" b="0" i="0" kern="1200">
          <a:solidFill>
            <a:srgbClr val="000000"/>
          </a:solidFill>
          <a:latin typeface="+mn-lt"/>
          <a:ea typeface="+mn-ea"/>
          <a:cs typeface="HelveticaNeueLT Std Cn"/>
        </a:defRPr>
      </a:lvl1pPr>
      <a:lvl2pPr marL="742950" indent="-285750" algn="l" defTabSz="457200" rtl="0" eaLnBrk="1" latinLnBrk="0" hangingPunct="1">
        <a:spcBef>
          <a:spcPct val="20000"/>
        </a:spcBef>
        <a:buFont typeface="Arial"/>
        <a:buChar char="–"/>
        <a:defRPr sz="2800" b="0" i="0" kern="1200">
          <a:solidFill>
            <a:srgbClr val="000000"/>
          </a:solidFill>
          <a:latin typeface="+mn-lt"/>
          <a:ea typeface="+mn-ea"/>
          <a:cs typeface="HelveticaNeueLT Std Cn"/>
        </a:defRPr>
      </a:lvl2pPr>
      <a:lvl3pPr marL="1143000" indent="-228600" algn="l" defTabSz="457200" rtl="0" eaLnBrk="1" latinLnBrk="0" hangingPunct="1">
        <a:spcBef>
          <a:spcPct val="20000"/>
        </a:spcBef>
        <a:buFont typeface="Arial"/>
        <a:buChar char="•"/>
        <a:defRPr sz="2400" b="0" i="0" kern="1200">
          <a:solidFill>
            <a:srgbClr val="000000"/>
          </a:solidFill>
          <a:latin typeface="+mn-lt"/>
          <a:ea typeface="+mn-ea"/>
          <a:cs typeface="HelveticaNeueLT Std Cn"/>
        </a:defRPr>
      </a:lvl3pPr>
      <a:lvl4pPr marL="1600200" indent="-228600" algn="l" defTabSz="457200" rtl="0" eaLnBrk="1" latinLnBrk="0" hangingPunct="1">
        <a:spcBef>
          <a:spcPct val="20000"/>
        </a:spcBef>
        <a:buFont typeface="Arial"/>
        <a:buChar char="–"/>
        <a:defRPr sz="2000" b="0" i="0" kern="1200">
          <a:solidFill>
            <a:srgbClr val="000000"/>
          </a:solidFill>
          <a:latin typeface="+mn-lt"/>
          <a:ea typeface="+mn-ea"/>
          <a:cs typeface="HelveticaNeueLT Std Cn"/>
        </a:defRPr>
      </a:lvl4pPr>
      <a:lvl5pPr marL="2057400" indent="-228600" algn="l" defTabSz="457200" rtl="0" eaLnBrk="1" latinLnBrk="0" hangingPunct="1">
        <a:spcBef>
          <a:spcPct val="20000"/>
        </a:spcBef>
        <a:buFont typeface="Arial"/>
        <a:buChar char="»"/>
        <a:defRPr sz="2000" b="0" i="0" kern="1200">
          <a:solidFill>
            <a:srgbClr val="000000"/>
          </a:solidFill>
          <a:latin typeface="+mn-lt"/>
          <a:ea typeface="+mn-ea"/>
          <a:cs typeface="HelveticaNeueLT Std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6.xml"/><Relationship Id="rId7" Type="http://schemas.openxmlformats.org/officeDocument/2006/relationships/image" Target="../media/image2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hyperlink" Target="https://www.alaskahousingrelief.org/resources/housing-stabilization" TargetMode="External"/><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ki.alaskahousingrelief.org/home_index" TargetMode="Externa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stabilization@ahfc.us" TargetMode="Externa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8461"/>
            <a:ext cx="8229600" cy="2526994"/>
          </a:xfrm>
        </p:spPr>
        <p:txBody>
          <a:bodyPr>
            <a:normAutofit fontScale="90000"/>
          </a:bodyPr>
          <a:lstStyle/>
          <a:p>
            <a:pPr algn="ctr"/>
            <a:r>
              <a:rPr lang="en-US" dirty="0" smtClean="0"/>
              <a:t>Alaska Housing Stabilization and Housing Recovery Program</a:t>
            </a:r>
            <a:br>
              <a:rPr lang="en-US" dirty="0" smtClean="0"/>
            </a:br>
            <a:r>
              <a:rPr lang="en-US" dirty="0"/>
              <a:t/>
            </a:r>
            <a:br>
              <a:rPr lang="en-US" dirty="0"/>
            </a:br>
            <a:r>
              <a:rPr lang="en-US" dirty="0" smtClean="0"/>
              <a:t>Enki Workflow</a:t>
            </a:r>
            <a:br>
              <a:rPr lang="en-US" dirty="0" smtClean="0"/>
            </a:br>
            <a:r>
              <a:rPr lang="en-US" dirty="0"/>
              <a:t/>
            </a:r>
            <a:br>
              <a:rPr lang="en-US" dirty="0"/>
            </a:br>
            <a:r>
              <a:rPr lang="en-US" sz="2000" b="0" dirty="0" smtClean="0"/>
              <a:t>May 27, 2022</a:t>
            </a:r>
            <a:endParaRPr lang="en-US" sz="2000" b="0" dirty="0"/>
          </a:p>
        </p:txBody>
      </p:sp>
      <p:pic>
        <p:nvPicPr>
          <p:cNvPr id="3" name="Picture 2"/>
          <p:cNvPicPr>
            <a:picLocks noChangeAspect="1"/>
          </p:cNvPicPr>
          <p:nvPr/>
        </p:nvPicPr>
        <p:blipFill>
          <a:blip r:embed="rId3"/>
          <a:stretch>
            <a:fillRect/>
          </a:stretch>
        </p:blipFill>
        <p:spPr>
          <a:xfrm>
            <a:off x="-64410" y="5177650"/>
            <a:ext cx="9272820" cy="1639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787"/>
    </mc:Choice>
    <mc:Fallback xmlns="">
      <p:transition spd="slow" advTm="77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9</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Payments tab</a:t>
            </a:r>
            <a:endParaRPr lang="en-US" dirty="0"/>
          </a:p>
        </p:txBody>
      </p:sp>
      <p:sp>
        <p:nvSpPr>
          <p:cNvPr id="10" name="Content Placeholder 5"/>
          <p:cNvSpPr>
            <a:spLocks noGrp="1"/>
          </p:cNvSpPr>
          <p:nvPr>
            <p:ph idx="1"/>
          </p:nvPr>
        </p:nvSpPr>
        <p:spPr>
          <a:xfrm>
            <a:off x="249964" y="4130935"/>
            <a:ext cx="8644071" cy="1842867"/>
          </a:xfrm>
        </p:spPr>
        <p:txBody>
          <a:bodyPr>
            <a:normAutofit/>
          </a:bodyPr>
          <a:lstStyle/>
          <a:p>
            <a:pPr lvl="1">
              <a:buFont typeface="Wingdings" panose="05000000000000000000" pitchFamily="2" charset="2"/>
              <a:buChar char="§"/>
            </a:pPr>
            <a:r>
              <a:rPr lang="en-US" smtClean="0"/>
              <a:t>Housing </a:t>
            </a:r>
            <a:r>
              <a:rPr lang="en-US" dirty="0"/>
              <a:t>Type:</a:t>
            </a:r>
          </a:p>
          <a:p>
            <a:pPr lvl="2">
              <a:buFont typeface="Wingdings" panose="05000000000000000000" pitchFamily="2" charset="2"/>
              <a:buChar char="§"/>
            </a:pPr>
            <a:r>
              <a:rPr lang="en-US" i="1" dirty="0"/>
              <a:t>Select appropriate type and enter address. The address will then update on the Housing Tab.</a:t>
            </a:r>
          </a:p>
        </p:txBody>
      </p:sp>
      <p:pic>
        <p:nvPicPr>
          <p:cNvPr id="2" name="Picture 1"/>
          <p:cNvPicPr>
            <a:picLocks noChangeAspect="1"/>
          </p:cNvPicPr>
          <p:nvPr/>
        </p:nvPicPr>
        <p:blipFill>
          <a:blip r:embed="rId3"/>
          <a:stretch>
            <a:fillRect/>
          </a:stretch>
        </p:blipFill>
        <p:spPr>
          <a:xfrm>
            <a:off x="600570" y="2118448"/>
            <a:ext cx="7942857" cy="1342857"/>
          </a:xfrm>
          <a:prstGeom prst="rect">
            <a:avLst/>
          </a:prstGeom>
        </p:spPr>
      </p:pic>
    </p:spTree>
    <p:custDataLst>
      <p:tags r:id="rId1"/>
    </p:custDataLst>
    <p:extLst>
      <p:ext uri="{BB962C8B-B14F-4D97-AF65-F5344CB8AC3E}">
        <p14:creationId xmlns:p14="http://schemas.microsoft.com/office/powerpoint/2010/main" val="2639058611"/>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8936" y="1694970"/>
            <a:ext cx="3287864" cy="4208406"/>
          </a:xfrm>
        </p:spPr>
        <p:txBody>
          <a:bodyPr>
            <a:normAutofit/>
          </a:bodyPr>
          <a:lstStyle/>
          <a:p>
            <a:pPr>
              <a:buFont typeface="Wingdings" panose="05000000000000000000" pitchFamily="2" charset="2"/>
              <a:buChar char="§"/>
            </a:pPr>
            <a:r>
              <a:rPr lang="en-US" sz="1800" dirty="0" smtClean="0"/>
              <a:t>W9 Requirements</a:t>
            </a:r>
          </a:p>
          <a:p>
            <a:pPr lvl="1">
              <a:buFont typeface="Wingdings" panose="05000000000000000000" pitchFamily="2" charset="2"/>
              <a:buChar char="§"/>
            </a:pPr>
            <a:r>
              <a:rPr lang="en-US" sz="1300" dirty="0" smtClean="0"/>
              <a:t>All payments over $600.00 will require a W9 to be uploaded with the payment information.</a:t>
            </a:r>
          </a:p>
          <a:p>
            <a:pPr lvl="1">
              <a:buFont typeface="Wingdings" panose="05000000000000000000" pitchFamily="2" charset="2"/>
              <a:buChar char="§"/>
            </a:pPr>
            <a:r>
              <a:rPr lang="en-US" sz="1300" dirty="0" smtClean="0"/>
              <a:t>If you do not have a W9 at the time of entering payment information you may still enter the payment by clicking “Submit” two time.</a:t>
            </a:r>
          </a:p>
          <a:p>
            <a:pPr lvl="1">
              <a:buFont typeface="Wingdings" panose="05000000000000000000" pitchFamily="2" charset="2"/>
              <a:buChar char="§"/>
            </a:pPr>
            <a:r>
              <a:rPr lang="en-US" sz="1300" dirty="0" smtClean="0"/>
              <a:t>The first click on “Submit” will bring up a red text back letting you know a W9 is required for payment.</a:t>
            </a:r>
          </a:p>
          <a:p>
            <a:pPr lvl="1">
              <a:buFont typeface="Wingdings" panose="05000000000000000000" pitchFamily="2" charset="2"/>
              <a:buChar char="§"/>
            </a:pPr>
            <a:r>
              <a:rPr lang="en-US" sz="1300" dirty="0" smtClean="0"/>
              <a:t>The second click on “Submit” will post the payment to the “Payment List” in red font letting you know the payment is missing a W9</a:t>
            </a:r>
            <a:endParaRPr lang="en-US" sz="1300" dirty="0"/>
          </a:p>
        </p:txBody>
      </p:sp>
      <p:sp>
        <p:nvSpPr>
          <p:cNvPr id="3" name="Footer Placeholder 2"/>
          <p:cNvSpPr>
            <a:spLocks noGrp="1"/>
          </p:cNvSpPr>
          <p:nvPr>
            <p:ph type="ftr" sz="quarter" idx="3"/>
          </p:nvPr>
        </p:nvSpPr>
        <p:spPr/>
        <p:txBody>
          <a:bodyPr/>
          <a:lstStyle/>
          <a:p>
            <a:endParaRPr lang="en-US" dirty="0"/>
          </a:p>
        </p:txBody>
      </p:sp>
      <p:sp>
        <p:nvSpPr>
          <p:cNvPr id="4" name="Slide Number Placeholder 3"/>
          <p:cNvSpPr>
            <a:spLocks noGrp="1"/>
          </p:cNvSpPr>
          <p:nvPr>
            <p:ph type="sldNum" sz="quarter" idx="4"/>
          </p:nvPr>
        </p:nvSpPr>
        <p:spPr/>
        <p:txBody>
          <a:bodyPr/>
          <a:lstStyle/>
          <a:p>
            <a:fld id="{B8B18C1A-64A6-FD45-812B-3658D11C5189}" type="slidenum">
              <a:rPr lang="en-US" smtClean="0"/>
              <a:pPr/>
              <a:t>10</a:t>
            </a:fld>
            <a:endParaRPr lang="en-US" dirty="0"/>
          </a:p>
        </p:txBody>
      </p:sp>
      <p:sp>
        <p:nvSpPr>
          <p:cNvPr id="5" name="Title 4"/>
          <p:cNvSpPr>
            <a:spLocks noGrp="1"/>
          </p:cNvSpPr>
          <p:nvPr>
            <p:ph type="title"/>
          </p:nvPr>
        </p:nvSpPr>
        <p:spPr>
          <a:xfrm>
            <a:off x="457200" y="551970"/>
            <a:ext cx="8229600" cy="1143000"/>
          </a:xfrm>
        </p:spPr>
        <p:txBody>
          <a:bodyPr/>
          <a:lstStyle/>
          <a:p>
            <a:r>
              <a:rPr lang="en-US" dirty="0"/>
              <a:t>Data Entry – Payments </a:t>
            </a:r>
            <a:r>
              <a:rPr lang="en-US" dirty="0" smtClean="0"/>
              <a:t>tab – W9</a:t>
            </a:r>
            <a:endParaRPr lang="en-US" dirty="0"/>
          </a:p>
        </p:txBody>
      </p:sp>
      <p:pic>
        <p:nvPicPr>
          <p:cNvPr id="6" name="Picture 5"/>
          <p:cNvPicPr>
            <a:picLocks noChangeAspect="1"/>
          </p:cNvPicPr>
          <p:nvPr/>
        </p:nvPicPr>
        <p:blipFill>
          <a:blip r:embed="rId2"/>
          <a:stretch>
            <a:fillRect/>
          </a:stretch>
        </p:blipFill>
        <p:spPr>
          <a:xfrm>
            <a:off x="179788" y="1420953"/>
            <a:ext cx="5123732" cy="1663922"/>
          </a:xfrm>
          <a:prstGeom prst="rect">
            <a:avLst/>
          </a:prstGeom>
        </p:spPr>
      </p:pic>
      <p:pic>
        <p:nvPicPr>
          <p:cNvPr id="7" name="Picture 6"/>
          <p:cNvPicPr>
            <a:picLocks noChangeAspect="1"/>
          </p:cNvPicPr>
          <p:nvPr/>
        </p:nvPicPr>
        <p:blipFill>
          <a:blip r:embed="rId3"/>
          <a:stretch>
            <a:fillRect/>
          </a:stretch>
        </p:blipFill>
        <p:spPr>
          <a:xfrm>
            <a:off x="257691" y="3084874"/>
            <a:ext cx="5045829" cy="2044637"/>
          </a:xfrm>
          <a:prstGeom prst="rect">
            <a:avLst/>
          </a:prstGeom>
        </p:spPr>
      </p:pic>
      <p:pic>
        <p:nvPicPr>
          <p:cNvPr id="8" name="Picture 7"/>
          <p:cNvPicPr>
            <a:picLocks noChangeAspect="1"/>
          </p:cNvPicPr>
          <p:nvPr/>
        </p:nvPicPr>
        <p:blipFill>
          <a:blip r:embed="rId4"/>
          <a:stretch>
            <a:fillRect/>
          </a:stretch>
        </p:blipFill>
        <p:spPr>
          <a:xfrm>
            <a:off x="257691" y="5020004"/>
            <a:ext cx="5045829" cy="872631"/>
          </a:xfrm>
          <a:prstGeom prst="rect">
            <a:avLst/>
          </a:prstGeom>
        </p:spPr>
      </p:pic>
    </p:spTree>
    <p:extLst>
      <p:ext uri="{BB962C8B-B14F-4D97-AF65-F5344CB8AC3E}">
        <p14:creationId xmlns:p14="http://schemas.microsoft.com/office/powerpoint/2010/main" val="81792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8936" y="1694970"/>
            <a:ext cx="3287864" cy="4208406"/>
          </a:xfrm>
        </p:spPr>
        <p:txBody>
          <a:bodyPr>
            <a:normAutofit/>
          </a:bodyPr>
          <a:lstStyle/>
          <a:p>
            <a:pPr>
              <a:buFont typeface="Wingdings" panose="05000000000000000000" pitchFamily="2" charset="2"/>
              <a:buChar char="§"/>
            </a:pPr>
            <a:r>
              <a:rPr lang="en-US" sz="1800" dirty="0" smtClean="0"/>
              <a:t>W9 Upload</a:t>
            </a:r>
          </a:p>
          <a:p>
            <a:pPr lvl="1">
              <a:buFont typeface="Wingdings" panose="05000000000000000000" pitchFamily="2" charset="2"/>
              <a:buChar char="§"/>
            </a:pPr>
            <a:r>
              <a:rPr lang="en-US" sz="1400" dirty="0" smtClean="0"/>
              <a:t>To upload a missing W9 find the payment that is missing the W9 and click “View” then click “Update Data”</a:t>
            </a:r>
          </a:p>
          <a:p>
            <a:pPr lvl="1">
              <a:buFont typeface="Wingdings" panose="05000000000000000000" pitchFamily="2" charset="2"/>
              <a:buChar char="§"/>
            </a:pPr>
            <a:r>
              <a:rPr lang="en-US" sz="1400" dirty="0" smtClean="0"/>
              <a:t>You will now be able to upload missing W9 for payment.</a:t>
            </a:r>
          </a:p>
          <a:p>
            <a:pPr lvl="1">
              <a:buFont typeface="Wingdings" panose="05000000000000000000" pitchFamily="2" charset="2"/>
              <a:buChar char="§"/>
            </a:pPr>
            <a:r>
              <a:rPr lang="en-US" sz="1400" dirty="0" smtClean="0"/>
              <a:t>Once finished please make sure to click “Save”</a:t>
            </a:r>
          </a:p>
        </p:txBody>
      </p:sp>
      <p:sp>
        <p:nvSpPr>
          <p:cNvPr id="3" name="Footer Placeholder 2"/>
          <p:cNvSpPr>
            <a:spLocks noGrp="1"/>
          </p:cNvSpPr>
          <p:nvPr>
            <p:ph type="ftr" sz="quarter" idx="3"/>
          </p:nvPr>
        </p:nvSpPr>
        <p:spPr/>
        <p:txBody>
          <a:bodyPr/>
          <a:lstStyle/>
          <a:p>
            <a:endParaRPr lang="en-US" dirty="0"/>
          </a:p>
        </p:txBody>
      </p:sp>
      <p:sp>
        <p:nvSpPr>
          <p:cNvPr id="4" name="Slide Number Placeholder 3"/>
          <p:cNvSpPr>
            <a:spLocks noGrp="1"/>
          </p:cNvSpPr>
          <p:nvPr>
            <p:ph type="sldNum" sz="quarter" idx="4"/>
          </p:nvPr>
        </p:nvSpPr>
        <p:spPr/>
        <p:txBody>
          <a:bodyPr/>
          <a:lstStyle/>
          <a:p>
            <a:fld id="{B8B18C1A-64A6-FD45-812B-3658D11C5189}" type="slidenum">
              <a:rPr lang="en-US" smtClean="0"/>
              <a:pPr/>
              <a:t>11</a:t>
            </a:fld>
            <a:endParaRPr lang="en-US" dirty="0"/>
          </a:p>
        </p:txBody>
      </p:sp>
      <p:sp>
        <p:nvSpPr>
          <p:cNvPr id="5" name="Title 4"/>
          <p:cNvSpPr>
            <a:spLocks noGrp="1"/>
          </p:cNvSpPr>
          <p:nvPr>
            <p:ph type="title"/>
          </p:nvPr>
        </p:nvSpPr>
        <p:spPr>
          <a:xfrm>
            <a:off x="457200" y="551970"/>
            <a:ext cx="8229600" cy="1143000"/>
          </a:xfrm>
        </p:spPr>
        <p:txBody>
          <a:bodyPr/>
          <a:lstStyle/>
          <a:p>
            <a:r>
              <a:rPr lang="en-US" dirty="0"/>
              <a:t>Data Entry – Payments </a:t>
            </a:r>
            <a:r>
              <a:rPr lang="en-US" dirty="0" smtClean="0"/>
              <a:t>tab – W9</a:t>
            </a:r>
            <a:endParaRPr lang="en-US" dirty="0"/>
          </a:p>
        </p:txBody>
      </p:sp>
      <p:pic>
        <p:nvPicPr>
          <p:cNvPr id="8" name="Picture 7"/>
          <p:cNvPicPr>
            <a:picLocks noChangeAspect="1"/>
          </p:cNvPicPr>
          <p:nvPr/>
        </p:nvPicPr>
        <p:blipFill>
          <a:blip r:embed="rId2"/>
          <a:stretch>
            <a:fillRect/>
          </a:stretch>
        </p:blipFill>
        <p:spPr>
          <a:xfrm>
            <a:off x="135771" y="1694970"/>
            <a:ext cx="5400279" cy="933930"/>
          </a:xfrm>
          <a:prstGeom prst="rect">
            <a:avLst/>
          </a:prstGeom>
        </p:spPr>
      </p:pic>
      <p:pic>
        <p:nvPicPr>
          <p:cNvPr id="9" name="Picture 8"/>
          <p:cNvPicPr>
            <a:picLocks noChangeAspect="1"/>
          </p:cNvPicPr>
          <p:nvPr/>
        </p:nvPicPr>
        <p:blipFill>
          <a:blip r:embed="rId3"/>
          <a:stretch>
            <a:fillRect/>
          </a:stretch>
        </p:blipFill>
        <p:spPr>
          <a:xfrm>
            <a:off x="135771" y="2628900"/>
            <a:ext cx="5137600" cy="1998271"/>
          </a:xfrm>
          <a:prstGeom prst="rect">
            <a:avLst/>
          </a:prstGeom>
        </p:spPr>
      </p:pic>
    </p:spTree>
    <p:extLst>
      <p:ext uri="{BB962C8B-B14F-4D97-AF65-F5344CB8AC3E}">
        <p14:creationId xmlns:p14="http://schemas.microsoft.com/office/powerpoint/2010/main" val="22584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12</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Housing tab</a:t>
            </a:r>
            <a:endParaRPr lang="en-US" dirty="0"/>
          </a:p>
        </p:txBody>
      </p:sp>
      <p:sp>
        <p:nvSpPr>
          <p:cNvPr id="10" name="Content Placeholder 5"/>
          <p:cNvSpPr>
            <a:spLocks noGrp="1"/>
          </p:cNvSpPr>
          <p:nvPr>
            <p:ph idx="1"/>
          </p:nvPr>
        </p:nvSpPr>
        <p:spPr>
          <a:xfrm>
            <a:off x="249964" y="4055633"/>
            <a:ext cx="8644071" cy="1918170"/>
          </a:xfrm>
        </p:spPr>
        <p:txBody>
          <a:bodyPr>
            <a:normAutofit fontScale="70000" lnSpcReduction="20000"/>
          </a:bodyPr>
          <a:lstStyle/>
          <a:p>
            <a:pPr>
              <a:buFont typeface="Wingdings" panose="05000000000000000000" pitchFamily="2" charset="2"/>
              <a:buChar char="§"/>
            </a:pPr>
            <a:r>
              <a:rPr lang="en-US" dirty="0" smtClean="0"/>
              <a:t>Once a payment is added, the client’s housing type and address will be updated.</a:t>
            </a:r>
          </a:p>
          <a:p>
            <a:pPr>
              <a:buFont typeface="Wingdings" panose="05000000000000000000" pitchFamily="2" charset="2"/>
              <a:buChar char="§"/>
            </a:pPr>
            <a:r>
              <a:rPr lang="en-US" dirty="0" smtClean="0"/>
              <a:t>When your client is ready to start looking for long term housing:</a:t>
            </a:r>
          </a:p>
          <a:p>
            <a:pPr lvl="1">
              <a:buFont typeface="Wingdings" panose="05000000000000000000" pitchFamily="2" charset="2"/>
              <a:buChar char="§"/>
            </a:pPr>
            <a:r>
              <a:rPr lang="en-US" dirty="0" smtClean="0"/>
              <a:t>Enter the date you Began Shopping for a rental.</a:t>
            </a:r>
          </a:p>
          <a:p>
            <a:pPr lvl="1">
              <a:buFont typeface="Wingdings" panose="05000000000000000000" pitchFamily="2" charset="2"/>
              <a:buChar char="§"/>
            </a:pPr>
            <a:r>
              <a:rPr lang="en-US" dirty="0" smtClean="0"/>
              <a:t>When a unit is found, enter the date the client Entered Housing</a:t>
            </a:r>
          </a:p>
          <a:p>
            <a:pPr lvl="2">
              <a:buFont typeface="Wingdings" panose="05000000000000000000" pitchFamily="2" charset="2"/>
              <a:buChar char="§"/>
            </a:pPr>
            <a:endParaRPr lang="en-US" i="1" dirty="0" smtClean="0"/>
          </a:p>
        </p:txBody>
      </p:sp>
      <p:pic>
        <p:nvPicPr>
          <p:cNvPr id="2" name="Picture 1"/>
          <p:cNvPicPr>
            <a:picLocks noChangeAspect="1"/>
          </p:cNvPicPr>
          <p:nvPr/>
        </p:nvPicPr>
        <p:blipFill>
          <a:blip r:embed="rId3"/>
          <a:stretch>
            <a:fillRect/>
          </a:stretch>
        </p:blipFill>
        <p:spPr>
          <a:xfrm>
            <a:off x="580851" y="1723217"/>
            <a:ext cx="7982296" cy="2099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87342108"/>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13</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Housing tab (cont.)</a:t>
            </a:r>
            <a:endParaRPr lang="en-US" dirty="0"/>
          </a:p>
        </p:txBody>
      </p:sp>
      <p:sp>
        <p:nvSpPr>
          <p:cNvPr id="10" name="Content Placeholder 5"/>
          <p:cNvSpPr>
            <a:spLocks noGrp="1"/>
          </p:cNvSpPr>
          <p:nvPr>
            <p:ph idx="1"/>
          </p:nvPr>
        </p:nvSpPr>
        <p:spPr>
          <a:xfrm>
            <a:off x="249964" y="4528969"/>
            <a:ext cx="8644071" cy="1444833"/>
          </a:xfrm>
        </p:spPr>
        <p:txBody>
          <a:bodyPr>
            <a:normAutofit fontScale="92500" lnSpcReduction="10000"/>
          </a:bodyPr>
          <a:lstStyle/>
          <a:p>
            <a:pPr>
              <a:buFont typeface="Wingdings" panose="05000000000000000000" pitchFamily="2" charset="2"/>
              <a:buChar char="§"/>
            </a:pPr>
            <a:r>
              <a:rPr lang="en-US" dirty="0" smtClean="0"/>
              <a:t>Be sure </a:t>
            </a:r>
            <a:r>
              <a:rPr lang="en-US" dirty="0"/>
              <a:t>to update the housing tab when you have assisted the client with enrolling in Public Housing or another form of assistance.</a:t>
            </a:r>
          </a:p>
          <a:p>
            <a:pPr lvl="2">
              <a:buFont typeface="Wingdings" panose="05000000000000000000" pitchFamily="2" charset="2"/>
              <a:buChar char="§"/>
            </a:pPr>
            <a:endParaRPr lang="en-US" i="1" dirty="0" smtClean="0"/>
          </a:p>
        </p:txBody>
      </p:sp>
      <p:pic>
        <p:nvPicPr>
          <p:cNvPr id="2" name="Picture 1"/>
          <p:cNvPicPr>
            <a:picLocks noChangeAspect="1"/>
          </p:cNvPicPr>
          <p:nvPr/>
        </p:nvPicPr>
        <p:blipFill>
          <a:blip r:embed="rId3"/>
          <a:stretch>
            <a:fillRect/>
          </a:stretch>
        </p:blipFill>
        <p:spPr>
          <a:xfrm>
            <a:off x="1457348" y="1766829"/>
            <a:ext cx="5728762" cy="2630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014831663"/>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14</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Housing tab</a:t>
            </a:r>
            <a:endParaRPr lang="en-US" dirty="0"/>
          </a:p>
        </p:txBody>
      </p:sp>
      <p:sp>
        <p:nvSpPr>
          <p:cNvPr id="10" name="Content Placeholder 5"/>
          <p:cNvSpPr>
            <a:spLocks noGrp="1"/>
          </p:cNvSpPr>
          <p:nvPr>
            <p:ph idx="1"/>
          </p:nvPr>
        </p:nvSpPr>
        <p:spPr>
          <a:xfrm>
            <a:off x="249964" y="4055633"/>
            <a:ext cx="8644071" cy="1918170"/>
          </a:xfrm>
        </p:spPr>
        <p:txBody>
          <a:bodyPr>
            <a:normAutofit/>
          </a:bodyPr>
          <a:lstStyle/>
          <a:p>
            <a:pPr>
              <a:buFont typeface="Wingdings" panose="05000000000000000000" pitchFamily="2" charset="2"/>
              <a:buChar char="§"/>
            </a:pPr>
            <a:r>
              <a:rPr lang="en-US" dirty="0" smtClean="0"/>
              <a:t>When your client is ready to start looking for long term housing:</a:t>
            </a:r>
          </a:p>
          <a:p>
            <a:pPr lvl="1">
              <a:buFont typeface="Wingdings" panose="05000000000000000000" pitchFamily="2" charset="2"/>
              <a:buChar char="§"/>
            </a:pPr>
            <a:r>
              <a:rPr lang="en-US" dirty="0" smtClean="0"/>
              <a:t>Enter the date you Began Shopping for a rental.</a:t>
            </a:r>
          </a:p>
        </p:txBody>
      </p:sp>
      <p:pic>
        <p:nvPicPr>
          <p:cNvPr id="8" name="Picture 7"/>
          <p:cNvPicPr>
            <a:picLocks noChangeAspect="1"/>
          </p:cNvPicPr>
          <p:nvPr/>
        </p:nvPicPr>
        <p:blipFill rotWithShape="1">
          <a:blip r:embed="rId3"/>
          <a:srcRect t="40629" r="56589"/>
          <a:stretch/>
        </p:blipFill>
        <p:spPr>
          <a:xfrm>
            <a:off x="457200" y="2420471"/>
            <a:ext cx="3716767" cy="1277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31717362"/>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15</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Enrolling in Rent Relief</a:t>
            </a:r>
            <a:endParaRPr lang="en-US" dirty="0"/>
          </a:p>
        </p:txBody>
      </p:sp>
      <p:sp>
        <p:nvSpPr>
          <p:cNvPr id="10" name="Content Placeholder 5"/>
          <p:cNvSpPr>
            <a:spLocks noGrp="1"/>
          </p:cNvSpPr>
          <p:nvPr>
            <p:ph idx="1"/>
          </p:nvPr>
        </p:nvSpPr>
        <p:spPr>
          <a:xfrm>
            <a:off x="6043331" y="1546167"/>
            <a:ext cx="2850704" cy="4427635"/>
          </a:xfrm>
        </p:spPr>
        <p:txBody>
          <a:bodyPr>
            <a:normAutofit fontScale="85000" lnSpcReduction="10000"/>
          </a:bodyPr>
          <a:lstStyle/>
          <a:p>
            <a:pPr>
              <a:buFont typeface="Wingdings" panose="05000000000000000000" pitchFamily="2" charset="2"/>
              <a:buChar char="§"/>
            </a:pPr>
            <a:r>
              <a:rPr lang="en-US" dirty="0" smtClean="0"/>
              <a:t>Once the client is ready for rent relief, check the box on the Housing Tab. </a:t>
            </a:r>
          </a:p>
          <a:p>
            <a:pPr marL="457200" lvl="1" indent="0">
              <a:buNone/>
            </a:pPr>
            <a:r>
              <a:rPr lang="en-US" b="1" i="1" dirty="0"/>
              <a:t>You no longer need to email </a:t>
            </a:r>
            <a:r>
              <a:rPr lang="en-US" b="1" i="1" dirty="0" smtClean="0"/>
              <a:t>a list of your </a:t>
            </a:r>
            <a:r>
              <a:rPr lang="en-US" b="1" i="1" dirty="0"/>
              <a:t>clients who are ready for rent relief to AHFC.</a:t>
            </a:r>
          </a:p>
          <a:p>
            <a:pPr lvl="2">
              <a:buFont typeface="Wingdings" panose="05000000000000000000" pitchFamily="2" charset="2"/>
              <a:buChar char="§"/>
            </a:pPr>
            <a:endParaRPr lang="en-US" i="1" dirty="0" smtClean="0"/>
          </a:p>
        </p:txBody>
      </p:sp>
      <p:pic>
        <p:nvPicPr>
          <p:cNvPr id="3" name="Picture 2"/>
          <p:cNvPicPr>
            <a:picLocks noChangeAspect="1"/>
          </p:cNvPicPr>
          <p:nvPr/>
        </p:nvPicPr>
        <p:blipFill>
          <a:blip r:embed="rId3"/>
          <a:stretch>
            <a:fillRect/>
          </a:stretch>
        </p:blipFill>
        <p:spPr>
          <a:xfrm>
            <a:off x="416226" y="1736161"/>
            <a:ext cx="5460878" cy="4270202"/>
          </a:xfrm>
          <a:prstGeom prst="rect">
            <a:avLst/>
          </a:prstGeom>
        </p:spPr>
      </p:pic>
    </p:spTree>
    <p:custDataLst>
      <p:tags r:id="rId1"/>
    </p:custDataLst>
    <p:extLst>
      <p:ext uri="{BB962C8B-B14F-4D97-AF65-F5344CB8AC3E}">
        <p14:creationId xmlns:p14="http://schemas.microsoft.com/office/powerpoint/2010/main" val="3954676303"/>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16</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Enrolling in Rent Relief (cont.)</a:t>
            </a:r>
            <a:endParaRPr lang="en-US" dirty="0"/>
          </a:p>
        </p:txBody>
      </p:sp>
      <p:sp>
        <p:nvSpPr>
          <p:cNvPr id="10" name="Content Placeholder 5"/>
          <p:cNvSpPr>
            <a:spLocks noGrp="1"/>
          </p:cNvSpPr>
          <p:nvPr>
            <p:ph idx="1"/>
          </p:nvPr>
        </p:nvSpPr>
        <p:spPr>
          <a:xfrm>
            <a:off x="249964" y="4270785"/>
            <a:ext cx="8644071" cy="1703017"/>
          </a:xfrm>
        </p:spPr>
        <p:txBody>
          <a:bodyPr>
            <a:normAutofit fontScale="92500" lnSpcReduction="20000"/>
          </a:bodyPr>
          <a:lstStyle/>
          <a:p>
            <a:pPr>
              <a:buFont typeface="Wingdings" panose="05000000000000000000" pitchFamily="2" charset="2"/>
              <a:buChar char="§"/>
            </a:pPr>
            <a:r>
              <a:rPr lang="en-US" dirty="0" smtClean="0"/>
              <a:t>Once you have checked the box that your client is ready for rent relief, be sure to update the program status and the lease information on the Full Data tab.</a:t>
            </a:r>
          </a:p>
          <a:p>
            <a:pPr lvl="2">
              <a:buFont typeface="Wingdings" panose="05000000000000000000" pitchFamily="2" charset="2"/>
              <a:buChar char="§"/>
            </a:pPr>
            <a:endParaRPr lang="en-US" i="1" dirty="0" smtClean="0"/>
          </a:p>
        </p:txBody>
      </p:sp>
      <p:pic>
        <p:nvPicPr>
          <p:cNvPr id="3" name="Picture 2"/>
          <p:cNvPicPr>
            <a:picLocks noChangeAspect="1"/>
          </p:cNvPicPr>
          <p:nvPr/>
        </p:nvPicPr>
        <p:blipFill>
          <a:blip r:embed="rId3"/>
          <a:stretch>
            <a:fillRect/>
          </a:stretch>
        </p:blipFill>
        <p:spPr>
          <a:xfrm>
            <a:off x="952844" y="1768991"/>
            <a:ext cx="2761905" cy="1790476"/>
          </a:xfrm>
          <a:prstGeom prst="rect">
            <a:avLst/>
          </a:prstGeom>
        </p:spPr>
      </p:pic>
      <p:pic>
        <p:nvPicPr>
          <p:cNvPr id="4" name="Picture 3"/>
          <p:cNvPicPr>
            <a:picLocks noChangeAspect="1"/>
          </p:cNvPicPr>
          <p:nvPr/>
        </p:nvPicPr>
        <p:blipFill>
          <a:blip r:embed="rId4"/>
          <a:stretch>
            <a:fillRect/>
          </a:stretch>
        </p:blipFill>
        <p:spPr>
          <a:xfrm>
            <a:off x="4397660" y="2118448"/>
            <a:ext cx="3657143" cy="866667"/>
          </a:xfrm>
          <a:prstGeom prst="rect">
            <a:avLst/>
          </a:prstGeom>
        </p:spPr>
      </p:pic>
    </p:spTree>
    <p:custDataLst>
      <p:tags r:id="rId1"/>
    </p:custDataLst>
    <p:extLst>
      <p:ext uri="{BB962C8B-B14F-4D97-AF65-F5344CB8AC3E}">
        <p14:creationId xmlns:p14="http://schemas.microsoft.com/office/powerpoint/2010/main" val="1613479308"/>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2842" y="4167042"/>
            <a:ext cx="8229600" cy="1919214"/>
          </a:xfrm>
        </p:spPr>
        <p:txBody>
          <a:bodyPr>
            <a:normAutofit fontScale="85000" lnSpcReduction="20000"/>
          </a:bodyPr>
          <a:lstStyle/>
          <a:p>
            <a:pPr>
              <a:buFont typeface="Wingdings" panose="05000000000000000000" pitchFamily="2" charset="2"/>
              <a:buChar char="§"/>
            </a:pPr>
            <a:r>
              <a:rPr lang="en-US" dirty="0" smtClean="0">
                <a:solidFill>
                  <a:schemeClr val="tx1"/>
                </a:solidFill>
              </a:rPr>
              <a:t>Once the client is ready to exit the program, enter the date the client exited. Team Leads have the option to archive the client record once the exit date has been entered, by selecting the “Archive” button. </a:t>
            </a:r>
            <a:endParaRPr lang="en-US" dirty="0">
              <a:solidFill>
                <a:schemeClr val="tx1"/>
              </a:solidFill>
            </a:endParaRPr>
          </a:p>
        </p:txBody>
      </p:sp>
      <p:sp>
        <p:nvSpPr>
          <p:cNvPr id="3" name="Footer Placeholder 2"/>
          <p:cNvSpPr>
            <a:spLocks noGrp="1"/>
          </p:cNvSpPr>
          <p:nvPr>
            <p:ph type="ftr" sz="quarter" idx="3"/>
          </p:nvPr>
        </p:nvSpPr>
        <p:spPr/>
        <p:txBody>
          <a:bodyPr/>
          <a:lstStyle/>
          <a:p>
            <a:endParaRPr lang="en-US" dirty="0"/>
          </a:p>
        </p:txBody>
      </p:sp>
      <p:sp>
        <p:nvSpPr>
          <p:cNvPr id="4" name="Slide Number Placeholder 3"/>
          <p:cNvSpPr>
            <a:spLocks noGrp="1"/>
          </p:cNvSpPr>
          <p:nvPr>
            <p:ph type="sldNum" sz="quarter" idx="4"/>
          </p:nvPr>
        </p:nvSpPr>
        <p:spPr/>
        <p:txBody>
          <a:bodyPr/>
          <a:lstStyle/>
          <a:p>
            <a:fld id="{B8B18C1A-64A6-FD45-812B-3658D11C5189}" type="slidenum">
              <a:rPr lang="en-US" smtClean="0"/>
              <a:pPr/>
              <a:t>17</a:t>
            </a:fld>
            <a:endParaRPr lang="en-US" dirty="0"/>
          </a:p>
        </p:txBody>
      </p:sp>
      <p:sp>
        <p:nvSpPr>
          <p:cNvPr id="5" name="Title 4"/>
          <p:cNvSpPr>
            <a:spLocks noGrp="1"/>
          </p:cNvSpPr>
          <p:nvPr>
            <p:ph type="title"/>
          </p:nvPr>
        </p:nvSpPr>
        <p:spPr>
          <a:xfrm>
            <a:off x="154838" y="792735"/>
            <a:ext cx="7465162" cy="850602"/>
          </a:xfrm>
        </p:spPr>
        <p:txBody>
          <a:bodyPr/>
          <a:lstStyle/>
          <a:p>
            <a:r>
              <a:rPr lang="en-US" dirty="0" smtClean="0"/>
              <a:t>Exiting Client in Enki</a:t>
            </a:r>
            <a:endParaRPr lang="en-US" dirty="0"/>
          </a:p>
        </p:txBody>
      </p:sp>
      <p:pic>
        <p:nvPicPr>
          <p:cNvPr id="14" name="Picture 13"/>
          <p:cNvPicPr>
            <a:picLocks noChangeAspect="1"/>
          </p:cNvPicPr>
          <p:nvPr/>
        </p:nvPicPr>
        <p:blipFill>
          <a:blip r:embed="rId2"/>
          <a:stretch>
            <a:fillRect/>
          </a:stretch>
        </p:blipFill>
        <p:spPr>
          <a:xfrm>
            <a:off x="1928043" y="2897751"/>
            <a:ext cx="6514286" cy="1047619"/>
          </a:xfrm>
          <a:prstGeom prst="rect">
            <a:avLst/>
          </a:prstGeom>
        </p:spPr>
      </p:pic>
      <p:pic>
        <p:nvPicPr>
          <p:cNvPr id="15" name="Picture 14"/>
          <p:cNvPicPr>
            <a:picLocks noChangeAspect="1"/>
          </p:cNvPicPr>
          <p:nvPr/>
        </p:nvPicPr>
        <p:blipFill>
          <a:blip r:embed="rId3"/>
          <a:stretch>
            <a:fillRect/>
          </a:stretch>
        </p:blipFill>
        <p:spPr>
          <a:xfrm>
            <a:off x="443428" y="1643337"/>
            <a:ext cx="2752381" cy="1190476"/>
          </a:xfrm>
          <a:prstGeom prst="rect">
            <a:avLst/>
          </a:prstGeom>
        </p:spPr>
      </p:pic>
    </p:spTree>
    <p:extLst>
      <p:ext uri="{BB962C8B-B14F-4D97-AF65-F5344CB8AC3E}">
        <p14:creationId xmlns:p14="http://schemas.microsoft.com/office/powerpoint/2010/main" val="288034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8" y="2679730"/>
            <a:ext cx="4188426" cy="1321648"/>
          </a:xfrm>
        </p:spPr>
        <p:txBody>
          <a:bodyPr>
            <a:normAutofit/>
          </a:bodyPr>
          <a:lstStyle/>
          <a:p>
            <a:pPr algn="ctr"/>
            <a:r>
              <a:rPr lang="en-US" sz="1800" dirty="0" smtClean="0"/>
              <a:t>For additional resources</a:t>
            </a:r>
            <a:r>
              <a:rPr lang="en-US" sz="1800" dirty="0"/>
              <a:t>, visit:</a:t>
            </a:r>
            <a:br>
              <a:rPr lang="en-US" sz="1800" dirty="0"/>
            </a:br>
            <a:r>
              <a:rPr lang="en-US" sz="1800" dirty="0">
                <a:solidFill>
                  <a:srgbClr val="0070C0"/>
                </a:solidFill>
                <a:hlinkClick r:id="rId5"/>
              </a:rPr>
              <a:t>https://</a:t>
            </a:r>
            <a:r>
              <a:rPr lang="en-US" sz="1800" dirty="0" smtClean="0">
                <a:solidFill>
                  <a:srgbClr val="0070C0"/>
                </a:solidFill>
                <a:hlinkClick r:id="rId5"/>
              </a:rPr>
              <a:t>www.alaskahousingrelief.org/resources/housing-stabilization</a:t>
            </a:r>
            <a:r>
              <a:rPr lang="en-US" sz="1800" dirty="0" smtClean="0">
                <a:solidFill>
                  <a:srgbClr val="0070C0"/>
                </a:solidFill>
              </a:rPr>
              <a:t> </a:t>
            </a:r>
            <a:endParaRPr lang="en-US" sz="3000" b="0" dirty="0"/>
          </a:p>
        </p:txBody>
      </p:sp>
      <p:pic>
        <p:nvPicPr>
          <p:cNvPr id="3" name="Picture 2"/>
          <p:cNvPicPr>
            <a:picLocks noChangeAspect="1"/>
          </p:cNvPicPr>
          <p:nvPr/>
        </p:nvPicPr>
        <p:blipFill>
          <a:blip r:embed="rId6"/>
          <a:stretch>
            <a:fillRect/>
          </a:stretch>
        </p:blipFill>
        <p:spPr>
          <a:xfrm>
            <a:off x="-64410" y="5177650"/>
            <a:ext cx="9272820" cy="1639966"/>
          </a:xfrm>
          <a:prstGeom prst="rect">
            <a:avLst/>
          </a:prstGeom>
        </p:spPr>
      </p:pic>
      <p:pic>
        <p:nvPicPr>
          <p:cNvPr id="4" name="Picture 3"/>
          <p:cNvPicPr>
            <a:picLocks noChangeAspect="1"/>
          </p:cNvPicPr>
          <p:nvPr/>
        </p:nvPicPr>
        <p:blipFill>
          <a:blip r:embed="rId7"/>
          <a:stretch>
            <a:fillRect/>
          </a:stretch>
        </p:blipFill>
        <p:spPr>
          <a:xfrm>
            <a:off x="457200" y="1612670"/>
            <a:ext cx="4265619" cy="345576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38238352"/>
      </p:ext>
    </p:extLst>
  </p:cSld>
  <p:clrMapOvr>
    <a:masterClrMapping/>
  </p:clrMapOvr>
  <mc:AlternateContent xmlns:mc="http://schemas.openxmlformats.org/markup-compatibility/2006" xmlns:p14="http://schemas.microsoft.com/office/powerpoint/2010/main">
    <mc:Choice Requires="p14">
      <p:transition spd="slow" p14:dur="2000" advTm="13580"/>
    </mc:Choice>
    <mc:Fallback xmlns="">
      <p:transition spd="slow" advTm="13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9964" y="2277280"/>
            <a:ext cx="8644071" cy="3721868"/>
          </a:xfrm>
        </p:spPr>
        <p:txBody>
          <a:bodyPr>
            <a:normAutofit/>
          </a:bodyPr>
          <a:lstStyle/>
          <a:p>
            <a:pPr>
              <a:buFont typeface="Wingdings" panose="05000000000000000000" pitchFamily="2" charset="2"/>
              <a:buChar char="§"/>
            </a:pPr>
            <a:r>
              <a:rPr lang="en-US" dirty="0" smtClean="0"/>
              <a:t>When to enter clients into Enki</a:t>
            </a:r>
          </a:p>
          <a:p>
            <a:pPr marL="0" indent="0">
              <a:buNone/>
            </a:pPr>
            <a:endParaRPr lang="en-US" dirty="0" smtClean="0"/>
          </a:p>
          <a:p>
            <a:pPr>
              <a:buFont typeface="Wingdings" panose="05000000000000000000" pitchFamily="2" charset="2"/>
              <a:buChar char="§"/>
            </a:pPr>
            <a:r>
              <a:rPr lang="en-US" dirty="0" smtClean="0"/>
              <a:t>How to enter clients</a:t>
            </a:r>
          </a:p>
          <a:p>
            <a:pPr marL="0" indent="0">
              <a:buNone/>
            </a:pPr>
            <a:endParaRPr lang="en-US" dirty="0" smtClean="0"/>
          </a:p>
          <a:p>
            <a:pPr>
              <a:buFont typeface="Wingdings" panose="05000000000000000000" pitchFamily="2" charset="2"/>
              <a:buChar char="§"/>
            </a:pPr>
            <a:r>
              <a:rPr lang="en-US" dirty="0" smtClean="0"/>
              <a:t>When to modify records and the appropriate selections to use.</a:t>
            </a:r>
            <a:endParaRPr lang="en-US" dirty="0"/>
          </a:p>
        </p:txBody>
      </p:sp>
      <p:sp>
        <p:nvSpPr>
          <p:cNvPr id="3" name="Footer Placeholder 2"/>
          <p:cNvSpPr>
            <a:spLocks noGrp="1"/>
          </p:cNvSpPr>
          <p:nvPr>
            <p:ph type="ftr" sz="quarter" idx="3"/>
          </p:nvPr>
        </p:nvSpPr>
        <p:spPr/>
        <p:txBody>
          <a:bodyPr/>
          <a:lstStyle/>
          <a:p>
            <a:endParaRPr lang="en-US" dirty="0"/>
          </a:p>
        </p:txBody>
      </p:sp>
      <p:sp>
        <p:nvSpPr>
          <p:cNvPr id="4" name="Slide Number Placeholder 3"/>
          <p:cNvSpPr>
            <a:spLocks noGrp="1"/>
          </p:cNvSpPr>
          <p:nvPr>
            <p:ph type="sldNum" sz="quarter" idx="4"/>
          </p:nvPr>
        </p:nvSpPr>
        <p:spPr/>
        <p:txBody>
          <a:bodyPr/>
          <a:lstStyle/>
          <a:p>
            <a:fld id="{B8B18C1A-64A6-FD45-812B-3658D11C5189}" type="slidenum">
              <a:rPr lang="en-US" smtClean="0"/>
              <a:pPr/>
              <a:t>1</a:t>
            </a:fld>
            <a:endParaRPr lang="en-US" dirty="0"/>
          </a:p>
        </p:txBody>
      </p:sp>
      <p:sp>
        <p:nvSpPr>
          <p:cNvPr id="5" name="Title 4"/>
          <p:cNvSpPr>
            <a:spLocks noGrp="1"/>
          </p:cNvSpPr>
          <p:nvPr>
            <p:ph type="title"/>
          </p:nvPr>
        </p:nvSpPr>
        <p:spPr>
          <a:xfrm>
            <a:off x="249964" y="1014948"/>
            <a:ext cx="8229600" cy="1143000"/>
          </a:xfrm>
        </p:spPr>
        <p:txBody>
          <a:bodyPr/>
          <a:lstStyle/>
          <a:p>
            <a:r>
              <a:rPr lang="en-US" dirty="0" smtClean="0"/>
              <a:t>Training Objective</a:t>
            </a:r>
            <a:endParaRPr lang="en-US" dirty="0"/>
          </a:p>
        </p:txBody>
      </p:sp>
    </p:spTree>
    <p:extLst>
      <p:ext uri="{BB962C8B-B14F-4D97-AF65-F5344CB8AC3E}">
        <p14:creationId xmlns:p14="http://schemas.microsoft.com/office/powerpoint/2010/main" val="1011465902"/>
      </p:ext>
    </p:extLst>
  </p:cSld>
  <p:clrMapOvr>
    <a:masterClrMapping/>
  </p:clrMapOvr>
  <mc:AlternateContent xmlns:mc="http://schemas.openxmlformats.org/markup-compatibility/2006" xmlns:p14="http://schemas.microsoft.com/office/powerpoint/2010/main">
    <mc:Choice Requires="p14">
      <p:transition spd="slow" p14:dur="2000" advTm="35240"/>
    </mc:Choice>
    <mc:Fallback xmlns="">
      <p:transition spd="slow" advTm="3524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389" y="1005864"/>
            <a:ext cx="8229600" cy="1143000"/>
          </a:xfrm>
        </p:spPr>
        <p:txBody>
          <a:bodyPr>
            <a:normAutofit/>
          </a:bodyPr>
          <a:lstStyle/>
          <a:p>
            <a:pPr algn="ctr"/>
            <a:r>
              <a:rPr lang="en-US" dirty="0" smtClean="0"/>
              <a:t>Getting Started</a:t>
            </a:r>
            <a:br>
              <a:rPr lang="en-US" dirty="0" smtClean="0"/>
            </a:br>
            <a:endParaRPr lang="en-US" sz="3100" b="0" dirty="0"/>
          </a:p>
        </p:txBody>
      </p:sp>
      <p:sp>
        <p:nvSpPr>
          <p:cNvPr id="13" name="Content Placeholder 5"/>
          <p:cNvSpPr>
            <a:spLocks noGrp="1"/>
          </p:cNvSpPr>
          <p:nvPr>
            <p:ph idx="1"/>
          </p:nvPr>
        </p:nvSpPr>
        <p:spPr>
          <a:xfrm>
            <a:off x="249964" y="2277280"/>
            <a:ext cx="8644071" cy="1164189"/>
          </a:xfrm>
        </p:spPr>
        <p:txBody>
          <a:bodyPr>
            <a:normAutofit/>
          </a:bodyPr>
          <a:lstStyle/>
          <a:p>
            <a:pPr>
              <a:buFont typeface="Wingdings" panose="05000000000000000000" pitchFamily="2" charset="2"/>
              <a:buChar char="§"/>
            </a:pPr>
            <a:r>
              <a:rPr lang="en-US" dirty="0" smtClean="0"/>
              <a:t>Login to </a:t>
            </a:r>
            <a:r>
              <a:rPr lang="en-US" dirty="0"/>
              <a:t>Enki at </a:t>
            </a:r>
            <a:r>
              <a:rPr lang="en-US" dirty="0">
                <a:hlinkClick r:id="rId3"/>
              </a:rPr>
              <a:t>https://</a:t>
            </a:r>
            <a:r>
              <a:rPr lang="en-US" dirty="0" smtClean="0">
                <a:hlinkClick r:id="rId3"/>
              </a:rPr>
              <a:t>enki.alaskahousingrelief.org/home_index</a:t>
            </a:r>
            <a:r>
              <a:rPr lang="en-US" dirty="0" smtClean="0"/>
              <a:t> </a:t>
            </a:r>
          </a:p>
          <a:p>
            <a:pPr marL="0" indent="0">
              <a:buNone/>
            </a:pPr>
            <a:endParaRPr lang="en-US" dirty="0" smtClean="0"/>
          </a:p>
        </p:txBody>
      </p:sp>
      <p:pic>
        <p:nvPicPr>
          <p:cNvPr id="2" name="Picture 1"/>
          <p:cNvPicPr>
            <a:picLocks noChangeAspect="1"/>
          </p:cNvPicPr>
          <p:nvPr/>
        </p:nvPicPr>
        <p:blipFill>
          <a:blip r:embed="rId4"/>
          <a:stretch>
            <a:fillRect/>
          </a:stretch>
        </p:blipFill>
        <p:spPr>
          <a:xfrm>
            <a:off x="3190256" y="3314168"/>
            <a:ext cx="2769970" cy="2943403"/>
          </a:xfrm>
          <a:prstGeom prst="rect">
            <a:avLst/>
          </a:prstGeom>
        </p:spPr>
      </p:pic>
    </p:spTree>
    <p:custDataLst>
      <p:tags r:id="rId1"/>
    </p:custDataLst>
    <p:extLst>
      <p:ext uri="{BB962C8B-B14F-4D97-AF65-F5344CB8AC3E}">
        <p14:creationId xmlns:p14="http://schemas.microsoft.com/office/powerpoint/2010/main" val="3552318584"/>
      </p:ext>
    </p:extLst>
  </p:cSld>
  <p:clrMapOvr>
    <a:masterClrMapping/>
  </p:clrMapOvr>
  <mc:AlternateContent xmlns:mc="http://schemas.openxmlformats.org/markup-compatibility/2006" xmlns:p14="http://schemas.microsoft.com/office/powerpoint/2010/main">
    <mc:Choice Requires="p14">
      <p:transition spd="slow" p14:dur="2000" advTm="28345"/>
    </mc:Choice>
    <mc:Fallback xmlns="">
      <p:transition spd="slow" advTm="28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3</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Adding Clients</a:t>
            </a:r>
            <a:endParaRPr lang="en-US" dirty="0"/>
          </a:p>
        </p:txBody>
      </p:sp>
      <p:sp>
        <p:nvSpPr>
          <p:cNvPr id="10" name="Content Placeholder 5"/>
          <p:cNvSpPr>
            <a:spLocks noGrp="1"/>
          </p:cNvSpPr>
          <p:nvPr>
            <p:ph idx="1"/>
          </p:nvPr>
        </p:nvSpPr>
        <p:spPr>
          <a:xfrm>
            <a:off x="249964" y="1667435"/>
            <a:ext cx="8644071" cy="4306368"/>
          </a:xfrm>
        </p:spPr>
        <p:txBody>
          <a:bodyPr>
            <a:normAutofit fontScale="70000" lnSpcReduction="20000"/>
          </a:bodyPr>
          <a:lstStyle/>
          <a:p>
            <a:pPr>
              <a:buFont typeface="Wingdings" panose="05000000000000000000" pitchFamily="2" charset="2"/>
              <a:buChar char="§"/>
            </a:pPr>
            <a:r>
              <a:rPr lang="en-US" dirty="0" smtClean="0"/>
              <a:t>Once you have identified a client and moved them into temporary stabilized housing you must enter their client record.</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a:buFont typeface="Wingdings" panose="05000000000000000000" pitchFamily="2" charset="2"/>
              <a:buChar char="§"/>
            </a:pPr>
            <a:endParaRPr lang="en-US" b="1" dirty="0" smtClean="0"/>
          </a:p>
          <a:p>
            <a:pPr>
              <a:buFont typeface="Wingdings" panose="05000000000000000000" pitchFamily="2" charset="2"/>
              <a:buChar char="§"/>
            </a:pPr>
            <a:r>
              <a:rPr lang="en-US" b="1" dirty="0" smtClean="0"/>
              <a:t>Important Note: </a:t>
            </a:r>
            <a:r>
              <a:rPr lang="en-US" dirty="0" smtClean="0"/>
              <a:t>Once a client record is entered, their months of assistance clock starts. So it is important not to enter them into the system until you are ready to actively stabilize them.</a:t>
            </a:r>
          </a:p>
        </p:txBody>
      </p:sp>
      <p:pic>
        <p:nvPicPr>
          <p:cNvPr id="2" name="Picture 1"/>
          <p:cNvPicPr>
            <a:picLocks noChangeAspect="1"/>
          </p:cNvPicPr>
          <p:nvPr/>
        </p:nvPicPr>
        <p:blipFill>
          <a:blip r:embed="rId3"/>
          <a:stretch>
            <a:fillRect/>
          </a:stretch>
        </p:blipFill>
        <p:spPr>
          <a:xfrm>
            <a:off x="1438638" y="2576814"/>
            <a:ext cx="6266721" cy="197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80715014"/>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4</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Adding Clients</a:t>
            </a:r>
            <a:endParaRPr lang="en-US" dirty="0"/>
          </a:p>
        </p:txBody>
      </p:sp>
      <p:pic>
        <p:nvPicPr>
          <p:cNvPr id="3" name="Picture 2"/>
          <p:cNvPicPr>
            <a:picLocks noChangeAspect="1"/>
          </p:cNvPicPr>
          <p:nvPr/>
        </p:nvPicPr>
        <p:blipFill>
          <a:blip r:embed="rId3"/>
          <a:stretch>
            <a:fillRect/>
          </a:stretch>
        </p:blipFill>
        <p:spPr>
          <a:xfrm>
            <a:off x="176762" y="1695930"/>
            <a:ext cx="5220619" cy="4541882"/>
          </a:xfrm>
          <a:prstGeom prst="rect">
            <a:avLst/>
          </a:prstGeom>
        </p:spPr>
      </p:pic>
      <p:sp>
        <p:nvSpPr>
          <p:cNvPr id="8" name="Content Placeholder 5"/>
          <p:cNvSpPr>
            <a:spLocks noGrp="1"/>
          </p:cNvSpPr>
          <p:nvPr>
            <p:ph idx="1"/>
          </p:nvPr>
        </p:nvSpPr>
        <p:spPr>
          <a:xfrm>
            <a:off x="5397381" y="2251935"/>
            <a:ext cx="3496654" cy="3620752"/>
          </a:xfrm>
        </p:spPr>
        <p:txBody>
          <a:bodyPr>
            <a:normAutofit fontScale="55000" lnSpcReduction="20000"/>
          </a:bodyPr>
          <a:lstStyle/>
          <a:p>
            <a:pPr>
              <a:buFont typeface="Wingdings" panose="05000000000000000000" pitchFamily="2" charset="2"/>
              <a:buChar char="§"/>
            </a:pPr>
            <a:r>
              <a:rPr lang="en-US" dirty="0" smtClean="0"/>
              <a:t>Enter all relevant personal data. Anything with a * is required.</a:t>
            </a:r>
          </a:p>
          <a:p>
            <a:pPr>
              <a:buFont typeface="Wingdings" panose="05000000000000000000" pitchFamily="2" charset="2"/>
              <a:buChar char="§"/>
            </a:pPr>
            <a:r>
              <a:rPr lang="en-US" dirty="0" smtClean="0"/>
              <a:t>Housing Situation: Where was the applicant sleeping?</a:t>
            </a:r>
          </a:p>
          <a:p>
            <a:pPr>
              <a:buFont typeface="Wingdings" panose="05000000000000000000" pitchFamily="2" charset="2"/>
              <a:buChar char="§"/>
            </a:pPr>
            <a:r>
              <a:rPr lang="en-US" dirty="0" smtClean="0"/>
              <a:t>Referral Source: How did you find the client?</a:t>
            </a:r>
          </a:p>
          <a:p>
            <a:pPr>
              <a:buFont typeface="Wingdings" panose="05000000000000000000" pitchFamily="2" charset="2"/>
              <a:buChar char="§"/>
            </a:pPr>
            <a:r>
              <a:rPr lang="en-US" dirty="0"/>
              <a:t>Annual Income: Collect from the client in the form of verbal attestation.</a:t>
            </a:r>
          </a:p>
          <a:p>
            <a:pPr>
              <a:buFont typeface="Wingdings" panose="05000000000000000000" pitchFamily="2" charset="2"/>
              <a:buChar char="§"/>
            </a:pPr>
            <a:r>
              <a:rPr lang="en-US" dirty="0"/>
              <a:t>Household Family Members: List the number of any other household members, and children under the age of </a:t>
            </a:r>
            <a:r>
              <a:rPr lang="en-US" dirty="0" smtClean="0"/>
              <a:t>18</a:t>
            </a:r>
            <a:endParaRPr lang="en-US" dirty="0"/>
          </a:p>
        </p:txBody>
      </p:sp>
    </p:spTree>
    <p:custDataLst>
      <p:tags r:id="rId1"/>
    </p:custDataLst>
    <p:extLst>
      <p:ext uri="{BB962C8B-B14F-4D97-AF65-F5344CB8AC3E}">
        <p14:creationId xmlns:p14="http://schemas.microsoft.com/office/powerpoint/2010/main" val="3348739151"/>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5</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Full Data tab</a:t>
            </a:r>
            <a:endParaRPr lang="en-US" dirty="0"/>
          </a:p>
        </p:txBody>
      </p:sp>
      <p:sp>
        <p:nvSpPr>
          <p:cNvPr id="10" name="Content Placeholder 5"/>
          <p:cNvSpPr>
            <a:spLocks noGrp="1"/>
          </p:cNvSpPr>
          <p:nvPr>
            <p:ph idx="1"/>
          </p:nvPr>
        </p:nvSpPr>
        <p:spPr>
          <a:xfrm>
            <a:off x="249964" y="4228942"/>
            <a:ext cx="8644071" cy="1744860"/>
          </a:xfrm>
        </p:spPr>
        <p:txBody>
          <a:bodyPr>
            <a:normAutofit fontScale="40000" lnSpcReduction="20000"/>
          </a:bodyPr>
          <a:lstStyle/>
          <a:p>
            <a:pPr>
              <a:buFont typeface="Wingdings" panose="05000000000000000000" pitchFamily="2" charset="2"/>
              <a:buChar char="§"/>
            </a:pPr>
            <a:r>
              <a:rPr lang="en-US" dirty="0" smtClean="0"/>
              <a:t>Update the Program Status</a:t>
            </a:r>
          </a:p>
          <a:p>
            <a:pPr lvl="1">
              <a:buFont typeface="Wingdings" panose="05000000000000000000" pitchFamily="2" charset="2"/>
              <a:buChar char="§"/>
            </a:pPr>
            <a:r>
              <a:rPr lang="en-US" b="1" dirty="0" smtClean="0"/>
              <a:t>In the Program (Not Yet Housed) </a:t>
            </a:r>
            <a:r>
              <a:rPr lang="en-US" dirty="0" smtClean="0"/>
              <a:t>- you have not yet moved the client into any kind of housing. </a:t>
            </a:r>
            <a:r>
              <a:rPr lang="en-US" b="1" i="1" dirty="0" smtClean="0"/>
              <a:t>Be advised: </a:t>
            </a:r>
            <a:r>
              <a:rPr lang="en-US" i="1" dirty="0" smtClean="0"/>
              <a:t>a client with this status should not remain here for long, as their assistance clock has started.</a:t>
            </a:r>
          </a:p>
          <a:p>
            <a:pPr lvl="1">
              <a:buFont typeface="Wingdings" panose="05000000000000000000" pitchFamily="2" charset="2"/>
              <a:buChar char="§"/>
            </a:pPr>
            <a:r>
              <a:rPr lang="en-US" b="1" dirty="0" smtClean="0"/>
              <a:t>Enrolled (Moved to Rental)</a:t>
            </a:r>
            <a:r>
              <a:rPr lang="en-US" dirty="0" smtClean="0"/>
              <a:t> - your client has secured Long Term Housing. This also means that they are now enrolled in the Rent Relief Program. Housing status should also be updated to “Moved to Rental.”</a:t>
            </a:r>
            <a:endParaRPr lang="en-US" b="1" dirty="0" smtClean="0"/>
          </a:p>
          <a:p>
            <a:pPr lvl="1">
              <a:buFont typeface="Wingdings" panose="05000000000000000000" pitchFamily="2" charset="2"/>
              <a:buChar char="§"/>
            </a:pPr>
            <a:r>
              <a:rPr lang="en-US" b="1" dirty="0" smtClean="0"/>
              <a:t>Stabilized (Stabilized Housing)</a:t>
            </a:r>
            <a:r>
              <a:rPr lang="en-US" dirty="0" smtClean="0"/>
              <a:t> -  you have moved them into temporary housing such as a hotel or motel. Housing Status should also be updated to “Stabilized Housing.”</a:t>
            </a:r>
          </a:p>
          <a:p>
            <a:pPr lvl="1">
              <a:buFont typeface="Wingdings" panose="05000000000000000000" pitchFamily="2" charset="2"/>
              <a:buChar char="§"/>
            </a:pPr>
            <a:r>
              <a:rPr lang="en-US" b="1" dirty="0" smtClean="0"/>
              <a:t>Lost Contact</a:t>
            </a:r>
            <a:r>
              <a:rPr lang="en-US" b="1" dirty="0"/>
              <a:t> </a:t>
            </a:r>
            <a:r>
              <a:rPr lang="en-US" dirty="0" smtClean="0"/>
              <a:t>– you have lost contact with the client.</a:t>
            </a:r>
          </a:p>
          <a:p>
            <a:pPr lvl="1">
              <a:buFont typeface="Wingdings" panose="05000000000000000000" pitchFamily="2" charset="2"/>
              <a:buChar char="§"/>
            </a:pPr>
            <a:r>
              <a:rPr lang="en-US" b="1" dirty="0" smtClean="0"/>
              <a:t>Moved Out </a:t>
            </a:r>
            <a:r>
              <a:rPr lang="en-US" dirty="0" smtClean="0"/>
              <a:t>– Use this status if your client has exited the program</a:t>
            </a:r>
            <a:endParaRPr lang="en-US" b="1" dirty="0" smtClean="0"/>
          </a:p>
          <a:p>
            <a:pPr lvl="1">
              <a:buFont typeface="Wingdings" panose="05000000000000000000" pitchFamily="2" charset="2"/>
              <a:buChar char="§"/>
            </a:pPr>
            <a:r>
              <a:rPr lang="en-US" b="1" dirty="0" smtClean="0"/>
              <a:t>Not Updated</a:t>
            </a:r>
            <a:r>
              <a:rPr lang="en-US" dirty="0" smtClean="0"/>
              <a:t> – please update all clients on a weekly basis.</a:t>
            </a:r>
            <a:endParaRPr lang="en-US" b="1" dirty="0" smtClean="0"/>
          </a:p>
        </p:txBody>
      </p:sp>
      <p:pic>
        <p:nvPicPr>
          <p:cNvPr id="2" name="Picture 1"/>
          <p:cNvPicPr>
            <a:picLocks noChangeAspect="1"/>
          </p:cNvPicPr>
          <p:nvPr/>
        </p:nvPicPr>
        <p:blipFill>
          <a:blip r:embed="rId3"/>
          <a:stretch>
            <a:fillRect/>
          </a:stretch>
        </p:blipFill>
        <p:spPr>
          <a:xfrm>
            <a:off x="1272981" y="1736622"/>
            <a:ext cx="6059439" cy="2228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1391783" y="2971082"/>
            <a:ext cx="1732417" cy="1257860"/>
          </a:xfrm>
          <a:prstGeom prst="rect">
            <a:avLst/>
          </a:prstGeom>
        </p:spPr>
      </p:pic>
    </p:spTree>
    <p:custDataLst>
      <p:tags r:id="rId1"/>
    </p:custDataLst>
    <p:extLst>
      <p:ext uri="{BB962C8B-B14F-4D97-AF65-F5344CB8AC3E}">
        <p14:creationId xmlns:p14="http://schemas.microsoft.com/office/powerpoint/2010/main" val="2251949149"/>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NeueLT Std Cn"/>
              <a:ea typeface="+mn-ea"/>
              <a:cs typeface="+mn-cs"/>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B18C1A-64A6-FD45-812B-3658D11C5189}" type="slidenum">
              <a:rPr kumimoji="0" lang="en-US" sz="1200" b="0" i="0" u="none" strike="noStrike" kern="1200" cap="none" spc="0" normalizeH="0" baseline="0" noProof="0" smtClean="0">
                <a:ln>
                  <a:noFill/>
                </a:ln>
                <a:solidFill>
                  <a:prstClr val="black">
                    <a:tint val="75000"/>
                  </a:prstClr>
                </a:solidFill>
                <a:effectLst/>
                <a:uLnTx/>
                <a:uFillTx/>
                <a:latin typeface="HelveticaNeueLT Std C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HelveticaNeueLT Std Cn"/>
              <a:ea typeface="+mn-ea"/>
              <a:cs typeface="+mn-cs"/>
            </a:endParaRPr>
          </a:p>
        </p:txBody>
      </p:sp>
      <p:sp>
        <p:nvSpPr>
          <p:cNvPr id="7" name="Title 6"/>
          <p:cNvSpPr>
            <a:spLocks noGrp="1"/>
          </p:cNvSpPr>
          <p:nvPr>
            <p:ph type="title"/>
          </p:nvPr>
        </p:nvSpPr>
        <p:spPr>
          <a:xfrm>
            <a:off x="457200" y="711438"/>
            <a:ext cx="8229600" cy="1143000"/>
          </a:xfrm>
        </p:spPr>
        <p:txBody>
          <a:bodyPr/>
          <a:lstStyle/>
          <a:p>
            <a:r>
              <a:rPr lang="en-US" dirty="0" smtClean="0"/>
              <a:t>Data Entry – Housing tab</a:t>
            </a:r>
            <a:endParaRPr lang="en-US" dirty="0"/>
          </a:p>
        </p:txBody>
      </p:sp>
      <p:sp>
        <p:nvSpPr>
          <p:cNvPr id="10" name="Content Placeholder 5"/>
          <p:cNvSpPr>
            <a:spLocks noGrp="1"/>
          </p:cNvSpPr>
          <p:nvPr>
            <p:ph idx="1"/>
          </p:nvPr>
        </p:nvSpPr>
        <p:spPr>
          <a:xfrm>
            <a:off x="249964" y="3926541"/>
            <a:ext cx="8644071" cy="1918170"/>
          </a:xfrm>
        </p:spPr>
        <p:txBody>
          <a:bodyPr>
            <a:normAutofit fontScale="62500" lnSpcReduction="20000"/>
          </a:bodyPr>
          <a:lstStyle/>
          <a:p>
            <a:pPr>
              <a:buFont typeface="Wingdings" panose="05000000000000000000" pitchFamily="2" charset="2"/>
              <a:buChar char="§"/>
            </a:pPr>
            <a:r>
              <a:rPr lang="en-US" dirty="0" smtClean="0"/>
              <a:t>Did your client previously receive rent relief assistance?</a:t>
            </a:r>
          </a:p>
          <a:p>
            <a:pPr>
              <a:buFont typeface="Wingdings" panose="05000000000000000000" pitchFamily="2" charset="2"/>
              <a:buChar char="§"/>
            </a:pPr>
            <a:r>
              <a:rPr lang="en-US" dirty="0" smtClean="0"/>
              <a:t>Potential matches will be displayed on the housing tab</a:t>
            </a:r>
          </a:p>
          <a:p>
            <a:pPr lvl="1">
              <a:buFont typeface="Wingdings" panose="05000000000000000000" pitchFamily="2" charset="2"/>
              <a:buChar char="§"/>
            </a:pPr>
            <a:r>
              <a:rPr lang="en-US" dirty="0" smtClean="0"/>
              <a:t>Potential matches show how many months of assistance were received</a:t>
            </a:r>
          </a:p>
          <a:p>
            <a:pPr lvl="1">
              <a:buFont typeface="Wingdings" panose="05000000000000000000" pitchFamily="2" charset="2"/>
              <a:buChar char="§"/>
            </a:pPr>
            <a:r>
              <a:rPr lang="en-US" dirty="0" smtClean="0"/>
              <a:t>A mobile phone number is also provided as an additional reference point to confirm whether the potential match is your client</a:t>
            </a:r>
          </a:p>
          <a:p>
            <a:pPr lvl="1">
              <a:buFont typeface="Wingdings" panose="05000000000000000000" pitchFamily="2" charset="2"/>
              <a:buChar char="§"/>
            </a:pPr>
            <a:r>
              <a:rPr lang="en-US" dirty="0" smtClean="0"/>
              <a:t>If you are still unsure if a potential match is your client, please reach out to </a:t>
            </a:r>
            <a:r>
              <a:rPr lang="en-US" dirty="0" smtClean="0">
                <a:hlinkClick r:id="rId3"/>
              </a:rPr>
              <a:t>stabilization@ahfc.us</a:t>
            </a:r>
            <a:r>
              <a:rPr lang="en-US" dirty="0" smtClean="0"/>
              <a:t>. Additional cross reference tests can be performed.</a:t>
            </a:r>
          </a:p>
          <a:p>
            <a:pPr lvl="1">
              <a:buFont typeface="Wingdings" panose="05000000000000000000" pitchFamily="2" charset="2"/>
              <a:buChar char="§"/>
            </a:pPr>
            <a:endParaRPr lang="en-US" dirty="0" smtClean="0"/>
          </a:p>
          <a:p>
            <a:pPr lvl="2">
              <a:buFont typeface="Wingdings" panose="05000000000000000000" pitchFamily="2" charset="2"/>
              <a:buChar char="§"/>
            </a:pPr>
            <a:endParaRPr lang="en-US" i="1" dirty="0" smtClean="0"/>
          </a:p>
        </p:txBody>
      </p:sp>
      <p:pic>
        <p:nvPicPr>
          <p:cNvPr id="3" name="Picture 2"/>
          <p:cNvPicPr>
            <a:picLocks noChangeAspect="1"/>
          </p:cNvPicPr>
          <p:nvPr/>
        </p:nvPicPr>
        <p:blipFill rotWithShape="1">
          <a:blip r:embed="rId4"/>
          <a:srcRect t="65766"/>
          <a:stretch/>
        </p:blipFill>
        <p:spPr>
          <a:xfrm>
            <a:off x="369993" y="1676872"/>
            <a:ext cx="8542620" cy="2114752"/>
          </a:xfrm>
          <a:prstGeom prst="rect">
            <a:avLst/>
          </a:prstGeom>
        </p:spPr>
      </p:pic>
    </p:spTree>
    <p:custDataLst>
      <p:tags r:id="rId1"/>
    </p:custDataLst>
    <p:extLst>
      <p:ext uri="{BB962C8B-B14F-4D97-AF65-F5344CB8AC3E}">
        <p14:creationId xmlns:p14="http://schemas.microsoft.com/office/powerpoint/2010/main" val="1984082367"/>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NeueLT Std Cn"/>
              <a:ea typeface="+mn-ea"/>
              <a:cs typeface="+mn-cs"/>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B18C1A-64A6-FD45-812B-3658D11C5189}" type="slidenum">
              <a:rPr kumimoji="0" lang="en-US" sz="1200" b="0" i="0" u="none" strike="noStrike" kern="1200" cap="none" spc="0" normalizeH="0" baseline="0" noProof="0" smtClean="0">
                <a:ln>
                  <a:noFill/>
                </a:ln>
                <a:solidFill>
                  <a:prstClr val="black">
                    <a:tint val="75000"/>
                  </a:prstClr>
                </a:solidFill>
                <a:effectLst/>
                <a:uLnTx/>
                <a:uFillTx/>
                <a:latin typeface="HelveticaNeueLT Std C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HelveticaNeueLT Std Cn"/>
              <a:ea typeface="+mn-ea"/>
              <a:cs typeface="+mn-cs"/>
            </a:endParaRPr>
          </a:p>
        </p:txBody>
      </p:sp>
      <p:sp>
        <p:nvSpPr>
          <p:cNvPr id="7" name="Title 6"/>
          <p:cNvSpPr>
            <a:spLocks noGrp="1"/>
          </p:cNvSpPr>
          <p:nvPr>
            <p:ph type="title"/>
          </p:nvPr>
        </p:nvSpPr>
        <p:spPr>
          <a:xfrm>
            <a:off x="457200" y="711438"/>
            <a:ext cx="8229600" cy="1143000"/>
          </a:xfrm>
        </p:spPr>
        <p:txBody>
          <a:bodyPr/>
          <a:lstStyle/>
          <a:p>
            <a:r>
              <a:rPr lang="en-US" dirty="0" smtClean="0"/>
              <a:t>Data Entry – Housing tab</a:t>
            </a:r>
            <a:endParaRPr lang="en-US" dirty="0"/>
          </a:p>
        </p:txBody>
      </p:sp>
      <p:sp>
        <p:nvSpPr>
          <p:cNvPr id="10" name="Content Placeholder 5"/>
          <p:cNvSpPr>
            <a:spLocks noGrp="1"/>
          </p:cNvSpPr>
          <p:nvPr>
            <p:ph idx="1"/>
          </p:nvPr>
        </p:nvSpPr>
        <p:spPr>
          <a:xfrm>
            <a:off x="249964" y="3926541"/>
            <a:ext cx="8644071" cy="1918170"/>
          </a:xfrm>
        </p:spPr>
        <p:txBody>
          <a:bodyPr>
            <a:normAutofit fontScale="70000" lnSpcReduction="20000"/>
          </a:bodyPr>
          <a:lstStyle/>
          <a:p>
            <a:pPr>
              <a:buFont typeface="Wingdings" panose="05000000000000000000" pitchFamily="2" charset="2"/>
              <a:buChar char="§"/>
            </a:pPr>
            <a:r>
              <a:rPr lang="en-US" dirty="0" smtClean="0"/>
              <a:t>Once the number of months used for rent relief is confirmed, review the Global Policies &amp; Procedures to determine how many months your client is eligible for. </a:t>
            </a:r>
          </a:p>
          <a:p>
            <a:pPr>
              <a:buFont typeface="Wingdings" panose="05000000000000000000" pitchFamily="2" charset="2"/>
              <a:buChar char="§"/>
            </a:pPr>
            <a:r>
              <a:rPr lang="en-US" dirty="0" smtClean="0"/>
              <a:t>In this example:</a:t>
            </a:r>
          </a:p>
          <a:p>
            <a:pPr lvl="1">
              <a:buFont typeface="Wingdings" panose="05000000000000000000" pitchFamily="2" charset="2"/>
              <a:buChar char="§"/>
            </a:pPr>
            <a:r>
              <a:rPr lang="en-US" dirty="0" smtClean="0"/>
              <a:t>Client has used 11 months in Phase 1 and 0 months in Phase 2 of the rent relief program.</a:t>
            </a:r>
          </a:p>
          <a:p>
            <a:pPr lvl="1">
              <a:buFont typeface="Wingdings" panose="05000000000000000000" pitchFamily="2" charset="2"/>
              <a:buChar char="§"/>
            </a:pPr>
            <a:endParaRPr lang="en-US" dirty="0" smtClean="0"/>
          </a:p>
          <a:p>
            <a:pPr lvl="2">
              <a:buFont typeface="Wingdings" panose="05000000000000000000" pitchFamily="2" charset="2"/>
              <a:buChar char="§"/>
            </a:pPr>
            <a:endParaRPr lang="en-US" i="1" dirty="0" smtClean="0"/>
          </a:p>
        </p:txBody>
      </p:sp>
      <p:pic>
        <p:nvPicPr>
          <p:cNvPr id="3" name="Picture 2"/>
          <p:cNvPicPr>
            <a:picLocks noChangeAspect="1"/>
          </p:cNvPicPr>
          <p:nvPr/>
        </p:nvPicPr>
        <p:blipFill rotWithShape="1">
          <a:blip r:embed="rId3"/>
          <a:srcRect t="65766"/>
          <a:stretch/>
        </p:blipFill>
        <p:spPr>
          <a:xfrm>
            <a:off x="369993" y="1676872"/>
            <a:ext cx="8542620" cy="2114752"/>
          </a:xfrm>
          <a:prstGeom prst="rect">
            <a:avLst/>
          </a:prstGeom>
        </p:spPr>
      </p:pic>
    </p:spTree>
    <p:custDataLst>
      <p:tags r:id="rId1"/>
    </p:custDataLst>
    <p:extLst>
      <p:ext uri="{BB962C8B-B14F-4D97-AF65-F5344CB8AC3E}">
        <p14:creationId xmlns:p14="http://schemas.microsoft.com/office/powerpoint/2010/main" val="2721000993"/>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B8B18C1A-64A6-FD45-812B-3658D11C5189}" type="slidenum">
              <a:rPr lang="en-US" smtClean="0"/>
              <a:pPr/>
              <a:t>8</a:t>
            </a:fld>
            <a:endParaRPr lang="en-US" dirty="0"/>
          </a:p>
        </p:txBody>
      </p:sp>
      <p:sp>
        <p:nvSpPr>
          <p:cNvPr id="7" name="Title 6"/>
          <p:cNvSpPr>
            <a:spLocks noGrp="1"/>
          </p:cNvSpPr>
          <p:nvPr>
            <p:ph type="title"/>
          </p:nvPr>
        </p:nvSpPr>
        <p:spPr>
          <a:xfrm>
            <a:off x="457200" y="711438"/>
            <a:ext cx="8229600" cy="1143000"/>
          </a:xfrm>
        </p:spPr>
        <p:txBody>
          <a:bodyPr/>
          <a:lstStyle/>
          <a:p>
            <a:r>
              <a:rPr lang="en-US" dirty="0" smtClean="0"/>
              <a:t>Data Entry – Payments tab</a:t>
            </a:r>
            <a:endParaRPr lang="en-US" dirty="0"/>
          </a:p>
        </p:txBody>
      </p:sp>
      <p:sp>
        <p:nvSpPr>
          <p:cNvPr id="10" name="Content Placeholder 5"/>
          <p:cNvSpPr>
            <a:spLocks noGrp="1"/>
          </p:cNvSpPr>
          <p:nvPr>
            <p:ph idx="1"/>
          </p:nvPr>
        </p:nvSpPr>
        <p:spPr>
          <a:xfrm>
            <a:off x="249964" y="4130935"/>
            <a:ext cx="8644071" cy="1978920"/>
          </a:xfrm>
        </p:spPr>
        <p:txBody>
          <a:bodyPr>
            <a:normAutofit fontScale="55000" lnSpcReduction="20000"/>
          </a:bodyPr>
          <a:lstStyle/>
          <a:p>
            <a:pPr>
              <a:buFont typeface="Wingdings" panose="05000000000000000000" pitchFamily="2" charset="2"/>
              <a:buChar char="§"/>
            </a:pPr>
            <a:r>
              <a:rPr lang="en-US" dirty="0" smtClean="0"/>
              <a:t>Add a Payment</a:t>
            </a:r>
          </a:p>
          <a:p>
            <a:pPr lvl="1">
              <a:buFont typeface="Wingdings" panose="05000000000000000000" pitchFamily="2" charset="2"/>
              <a:buChar char="§"/>
            </a:pPr>
            <a:r>
              <a:rPr lang="en-US" dirty="0" smtClean="0"/>
              <a:t>Payment Category:</a:t>
            </a:r>
          </a:p>
          <a:p>
            <a:pPr lvl="2">
              <a:buFont typeface="Wingdings" panose="05000000000000000000" pitchFamily="2" charset="2"/>
              <a:buChar char="§"/>
            </a:pPr>
            <a:r>
              <a:rPr lang="en-US" i="1" dirty="0" smtClean="0"/>
              <a:t>First and/or Last Months Rent: This is if first and/or last months’ rent is required to secure a unit.</a:t>
            </a:r>
          </a:p>
          <a:p>
            <a:pPr lvl="2">
              <a:buFont typeface="Wingdings" panose="05000000000000000000" pitchFamily="2" charset="2"/>
              <a:buChar char="§"/>
            </a:pPr>
            <a:r>
              <a:rPr lang="en-US" i="1" dirty="0" smtClean="0"/>
              <a:t>Deposit(s): This encompasses any security deposits or utility deposits necessary to secure a unit.</a:t>
            </a:r>
          </a:p>
          <a:p>
            <a:pPr lvl="2">
              <a:buFont typeface="Wingdings" panose="05000000000000000000" pitchFamily="2" charset="2"/>
              <a:buChar char="§"/>
            </a:pPr>
            <a:r>
              <a:rPr lang="en-US" i="1" dirty="0" smtClean="0"/>
              <a:t>Housing Fees: Any application or background check fees</a:t>
            </a:r>
          </a:p>
          <a:p>
            <a:pPr lvl="2">
              <a:buFont typeface="Wingdings" panose="05000000000000000000" pitchFamily="2" charset="2"/>
              <a:buChar char="§"/>
            </a:pPr>
            <a:r>
              <a:rPr lang="en-US" i="1" dirty="0" smtClean="0"/>
              <a:t>Utilities: This encompasses any utility payments that may be necessary for the client.</a:t>
            </a:r>
          </a:p>
          <a:p>
            <a:pPr lvl="2">
              <a:buFont typeface="Wingdings" panose="05000000000000000000" pitchFamily="2" charset="2"/>
              <a:buChar char="§"/>
            </a:pPr>
            <a:r>
              <a:rPr lang="en-US" i="1" dirty="0" smtClean="0"/>
              <a:t>Other Stability Services: this is a catch all for other services that may be required to get the client stabilized</a:t>
            </a:r>
          </a:p>
        </p:txBody>
      </p:sp>
      <p:pic>
        <p:nvPicPr>
          <p:cNvPr id="3" name="Picture 2"/>
          <p:cNvPicPr>
            <a:picLocks noChangeAspect="1"/>
          </p:cNvPicPr>
          <p:nvPr/>
        </p:nvPicPr>
        <p:blipFill>
          <a:blip r:embed="rId3"/>
          <a:stretch>
            <a:fillRect/>
          </a:stretch>
        </p:blipFill>
        <p:spPr>
          <a:xfrm>
            <a:off x="1066351" y="1982395"/>
            <a:ext cx="7161905" cy="1809524"/>
          </a:xfrm>
          <a:prstGeom prst="rect">
            <a:avLst/>
          </a:prstGeom>
        </p:spPr>
      </p:pic>
    </p:spTree>
    <p:custDataLst>
      <p:tags r:id="rId1"/>
    </p:custDataLst>
    <p:extLst>
      <p:ext uri="{BB962C8B-B14F-4D97-AF65-F5344CB8AC3E}">
        <p14:creationId xmlns:p14="http://schemas.microsoft.com/office/powerpoint/2010/main" val="640703363"/>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2.4|1.6|1.7|3.7|1.2"/>
</p:tagLst>
</file>

<file path=ppt/tags/tag10.xml><?xml version="1.0" encoding="utf-8"?>
<p:tagLst xmlns:a="http://schemas.openxmlformats.org/drawingml/2006/main" xmlns:r="http://schemas.openxmlformats.org/officeDocument/2006/relationships" xmlns:p="http://schemas.openxmlformats.org/presentationml/2006/main">
  <p:tag name="TIMING" val="|2.5|2.3"/>
</p:tagLst>
</file>

<file path=ppt/tags/tag11.xml><?xml version="1.0" encoding="utf-8"?>
<p:tagLst xmlns:a="http://schemas.openxmlformats.org/drawingml/2006/main" xmlns:r="http://schemas.openxmlformats.org/officeDocument/2006/relationships" xmlns:p="http://schemas.openxmlformats.org/presentationml/2006/main">
  <p:tag name="TIMING" val="|2.5|2.3"/>
</p:tagLst>
</file>

<file path=ppt/tags/tag12.xml><?xml version="1.0" encoding="utf-8"?>
<p:tagLst xmlns:a="http://schemas.openxmlformats.org/drawingml/2006/main" xmlns:r="http://schemas.openxmlformats.org/officeDocument/2006/relationships" xmlns:p="http://schemas.openxmlformats.org/presentationml/2006/main">
  <p:tag name="TIMING" val="|2.5|2.3"/>
</p:tagLst>
</file>

<file path=ppt/tags/tag13.xml><?xml version="1.0" encoding="utf-8"?>
<p:tagLst xmlns:a="http://schemas.openxmlformats.org/drawingml/2006/main" xmlns:r="http://schemas.openxmlformats.org/officeDocument/2006/relationships" xmlns:p="http://schemas.openxmlformats.org/presentationml/2006/main">
  <p:tag name="TIMING" val="|2.5|2.3"/>
</p:tagLst>
</file>

<file path=ppt/tags/tag2.xml><?xml version="1.0" encoding="utf-8"?>
<p:tagLst xmlns:a="http://schemas.openxmlformats.org/drawingml/2006/main" xmlns:r="http://schemas.openxmlformats.org/officeDocument/2006/relationships" xmlns:p="http://schemas.openxmlformats.org/presentationml/2006/main">
  <p:tag name="TIMING" val="|2.5|2.3"/>
</p:tagLst>
</file>

<file path=ppt/tags/tag3.xml><?xml version="1.0" encoding="utf-8"?>
<p:tagLst xmlns:a="http://schemas.openxmlformats.org/drawingml/2006/main" xmlns:r="http://schemas.openxmlformats.org/officeDocument/2006/relationships" xmlns:p="http://schemas.openxmlformats.org/presentationml/2006/main">
  <p:tag name="TIMING" val="|2.5|2.3"/>
</p:tagLst>
</file>

<file path=ppt/tags/tag4.xml><?xml version="1.0" encoding="utf-8"?>
<p:tagLst xmlns:a="http://schemas.openxmlformats.org/drawingml/2006/main" xmlns:r="http://schemas.openxmlformats.org/officeDocument/2006/relationships" xmlns:p="http://schemas.openxmlformats.org/presentationml/2006/main">
  <p:tag name="TIMING" val="|2.5|2.3"/>
</p:tagLst>
</file>

<file path=ppt/tags/tag5.xml><?xml version="1.0" encoding="utf-8"?>
<p:tagLst xmlns:a="http://schemas.openxmlformats.org/drawingml/2006/main" xmlns:r="http://schemas.openxmlformats.org/officeDocument/2006/relationships" xmlns:p="http://schemas.openxmlformats.org/presentationml/2006/main">
  <p:tag name="TIMING" val="|2.5|2.3"/>
</p:tagLst>
</file>

<file path=ppt/tags/tag6.xml><?xml version="1.0" encoding="utf-8"?>
<p:tagLst xmlns:a="http://schemas.openxmlformats.org/drawingml/2006/main" xmlns:r="http://schemas.openxmlformats.org/officeDocument/2006/relationships" xmlns:p="http://schemas.openxmlformats.org/presentationml/2006/main">
  <p:tag name="TIMING" val="|2.5|2.3"/>
</p:tagLst>
</file>

<file path=ppt/tags/tag7.xml><?xml version="1.0" encoding="utf-8"?>
<p:tagLst xmlns:a="http://schemas.openxmlformats.org/drawingml/2006/main" xmlns:r="http://schemas.openxmlformats.org/officeDocument/2006/relationships" xmlns:p="http://schemas.openxmlformats.org/presentationml/2006/main">
  <p:tag name="TIMING" val="|2.5|2.3"/>
</p:tagLst>
</file>

<file path=ppt/tags/tag8.xml><?xml version="1.0" encoding="utf-8"?>
<p:tagLst xmlns:a="http://schemas.openxmlformats.org/drawingml/2006/main" xmlns:r="http://schemas.openxmlformats.org/officeDocument/2006/relationships" xmlns:p="http://schemas.openxmlformats.org/presentationml/2006/main">
  <p:tag name="TIMING" val="|2.5|2.3"/>
</p:tagLst>
</file>

<file path=ppt/tags/tag9.xml><?xml version="1.0" encoding="utf-8"?>
<p:tagLst xmlns:a="http://schemas.openxmlformats.org/drawingml/2006/main" xmlns:r="http://schemas.openxmlformats.org/officeDocument/2006/relationships" xmlns:p="http://schemas.openxmlformats.org/presentationml/2006/main">
  <p:tag name="TIMING" val="|2.5|2.3"/>
</p:tagLst>
</file>

<file path=ppt/theme/theme1.xml><?xml version="1.0" encoding="utf-8"?>
<a:theme xmlns:a="http://schemas.openxmlformats.org/drawingml/2006/main" name="AHFC_PPT TEMPLATE 0829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HelveticaNeueLT Std Blk Cn"/>
        <a:ea typeface=""/>
        <a:cs typeface=""/>
      </a:majorFont>
      <a:minorFont>
        <a:latin typeface="HelveticaNeueLT Std 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AHFC_PPT TEMPLATE 082911</Template>
  <TotalTime>34775</TotalTime>
  <Words>1037</Words>
  <Application>Microsoft Office PowerPoint</Application>
  <PresentationFormat>On-screen Show (4:3)</PresentationFormat>
  <Paragraphs>102</Paragraphs>
  <Slides>19</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Wingdings</vt:lpstr>
      <vt:lpstr>Arial</vt:lpstr>
      <vt:lpstr>HelveticaNeueLT Std Blk Cn</vt:lpstr>
      <vt:lpstr>HelveticaNeueLT Std Cn</vt:lpstr>
      <vt:lpstr>AHFC_PPT TEMPLATE 082911</vt:lpstr>
      <vt:lpstr>Alaska Housing Stabilization and Housing Recovery Program  Enki Workflow  May 27, 2022</vt:lpstr>
      <vt:lpstr>Training Objective</vt:lpstr>
      <vt:lpstr>Getting Started </vt:lpstr>
      <vt:lpstr>Data Entry – Adding Clients</vt:lpstr>
      <vt:lpstr>Data Entry – Adding Clients</vt:lpstr>
      <vt:lpstr>Data Entry – Full Data tab</vt:lpstr>
      <vt:lpstr>Data Entry – Housing tab</vt:lpstr>
      <vt:lpstr>Data Entry – Housing tab</vt:lpstr>
      <vt:lpstr>Data Entry – Payments tab</vt:lpstr>
      <vt:lpstr>Data Entry – Payments tab</vt:lpstr>
      <vt:lpstr>Data Entry – Payments tab – W9</vt:lpstr>
      <vt:lpstr>Data Entry – Payments tab – W9</vt:lpstr>
      <vt:lpstr>Data Entry – Housing tab</vt:lpstr>
      <vt:lpstr>Data Entry – Housing tab (cont.)</vt:lpstr>
      <vt:lpstr>Data Entry – Housing tab</vt:lpstr>
      <vt:lpstr>Enrolling in Rent Relief</vt:lpstr>
      <vt:lpstr>Enrolling in Rent Relief (cont.)</vt:lpstr>
      <vt:lpstr>Exiting Client in Enki</vt:lpstr>
      <vt:lpstr>For additional resources, visit: https://www.alaskahousingrelief.org/resources/housing-stabilization </vt:lpstr>
    </vt:vector>
  </TitlesOfParts>
  <Company>Alaska Housing Finance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Soren Johansson</dc:creator>
  <cp:lastModifiedBy>Chelsea Arthur</cp:lastModifiedBy>
  <cp:revision>379</cp:revision>
  <cp:lastPrinted>2021-12-30T18:57:44Z</cp:lastPrinted>
  <dcterms:created xsi:type="dcterms:W3CDTF">2011-08-29T18:49:37Z</dcterms:created>
  <dcterms:modified xsi:type="dcterms:W3CDTF">2022-05-28T00:40:29Z</dcterms:modified>
</cp:coreProperties>
</file>